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56" r:id="rId2"/>
    <p:sldId id="257" r:id="rId3"/>
    <p:sldId id="259" r:id="rId4"/>
    <p:sldId id="263" r:id="rId5"/>
    <p:sldId id="264" r:id="rId6"/>
    <p:sldId id="261" r:id="rId7"/>
    <p:sldId id="265" r:id="rId8"/>
    <p:sldId id="260" r:id="rId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7B98A1-F9BF-47DE-8BFA-072264738751}" type="datetimeFigureOut">
              <a:rPr lang="pl-PL" smtClean="0"/>
              <a:t>2014-05-25</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C9AA14-E673-41B8-97E8-DFC60867BC56}" type="slidenum">
              <a:rPr lang="pl-PL" smtClean="0"/>
              <a:t>‹#›</a:t>
            </a:fld>
            <a:endParaRPr lang="pl-PL"/>
          </a:p>
        </p:txBody>
      </p:sp>
    </p:spTree>
    <p:extLst>
      <p:ext uri="{BB962C8B-B14F-4D97-AF65-F5344CB8AC3E}">
        <p14:creationId xmlns:p14="http://schemas.microsoft.com/office/powerpoint/2010/main" val="916030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B9C9AA14-E673-41B8-97E8-DFC60867BC56}" type="slidenum">
              <a:rPr lang="pl-PL" smtClean="0"/>
              <a:t>1</a:t>
            </a:fld>
            <a:endParaRPr lang="pl-PL"/>
          </a:p>
        </p:txBody>
      </p:sp>
    </p:spTree>
    <p:extLst>
      <p:ext uri="{BB962C8B-B14F-4D97-AF65-F5344CB8AC3E}">
        <p14:creationId xmlns:p14="http://schemas.microsoft.com/office/powerpoint/2010/main" val="2158499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B9C9AA14-E673-41B8-97E8-DFC60867BC56}" type="slidenum">
              <a:rPr lang="pl-PL" smtClean="0"/>
              <a:t>4</a:t>
            </a:fld>
            <a:endParaRPr lang="pl-PL"/>
          </a:p>
        </p:txBody>
      </p:sp>
    </p:spTree>
    <p:extLst>
      <p:ext uri="{BB962C8B-B14F-4D97-AF65-F5344CB8AC3E}">
        <p14:creationId xmlns:p14="http://schemas.microsoft.com/office/powerpoint/2010/main" val="2017492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Date Placeholder 29"/>
          <p:cNvSpPr>
            <a:spLocks noGrp="1"/>
          </p:cNvSpPr>
          <p:nvPr>
            <p:ph type="dt" sz="half" idx="10"/>
          </p:nvPr>
        </p:nvSpPr>
        <p:spPr/>
        <p:txBody>
          <a:bodyPr/>
          <a:lstStyle/>
          <a:p>
            <a:fld id="{669A454B-2F08-4043-8259-CD3DED3FF693}" type="datetimeFigureOut">
              <a:rPr lang="pl-PL" smtClean="0"/>
              <a:t>2014-05-25</a:t>
            </a:fld>
            <a:endParaRPr lang="pl-PL"/>
          </a:p>
        </p:txBody>
      </p:sp>
      <p:sp>
        <p:nvSpPr>
          <p:cNvPr id="19" name="Footer Placeholder 18"/>
          <p:cNvSpPr>
            <a:spLocks noGrp="1"/>
          </p:cNvSpPr>
          <p:nvPr>
            <p:ph type="ftr" sz="quarter" idx="11"/>
          </p:nvPr>
        </p:nvSpPr>
        <p:spPr/>
        <p:txBody>
          <a:bodyPr/>
          <a:lstStyle/>
          <a:p>
            <a:endParaRPr lang="pl-PL"/>
          </a:p>
        </p:txBody>
      </p:sp>
      <p:sp>
        <p:nvSpPr>
          <p:cNvPr id="27" name="Slide Number Placeholder 26"/>
          <p:cNvSpPr>
            <a:spLocks noGrp="1"/>
          </p:cNvSpPr>
          <p:nvPr>
            <p:ph type="sldNum" sz="quarter" idx="12"/>
          </p:nvPr>
        </p:nvSpPr>
        <p:spPr/>
        <p:txBody>
          <a:bodyPr/>
          <a:lstStyle/>
          <a:p>
            <a:fld id="{A2658304-0279-492A-B5C1-42C4580DF8E9}"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pl-PL" smtClean="0"/>
              <a:t>Kliknij, aby edytować styl</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Date Placeholder 3"/>
          <p:cNvSpPr>
            <a:spLocks noGrp="1"/>
          </p:cNvSpPr>
          <p:nvPr>
            <p:ph type="dt" sz="half" idx="10"/>
          </p:nvPr>
        </p:nvSpPr>
        <p:spPr/>
        <p:txBody>
          <a:bodyPr/>
          <a:lstStyle/>
          <a:p>
            <a:fld id="{669A454B-2F08-4043-8259-CD3DED3FF693}" type="datetimeFigureOut">
              <a:rPr lang="pl-PL" smtClean="0"/>
              <a:t>2014-05-25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2658304-0279-492A-B5C1-42C4580DF8E9}"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pl-PL" smtClean="0"/>
              <a:t>Kliknij, aby edytować styl</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Date Placeholder 3"/>
          <p:cNvSpPr>
            <a:spLocks noGrp="1"/>
          </p:cNvSpPr>
          <p:nvPr>
            <p:ph type="dt" sz="half" idx="10"/>
          </p:nvPr>
        </p:nvSpPr>
        <p:spPr/>
        <p:txBody>
          <a:bodyPr/>
          <a:lstStyle/>
          <a:p>
            <a:fld id="{669A454B-2F08-4043-8259-CD3DED3FF693}" type="datetimeFigureOut">
              <a:rPr lang="pl-PL" smtClean="0"/>
              <a:t>2014-05-25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2658304-0279-492A-B5C1-42C4580DF8E9}"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pl-PL" smtClean="0"/>
              <a:t>Kliknij, aby edytować styl</a:t>
            </a:r>
            <a:endParaRPr kumimoji="0" lang="en-US"/>
          </a:p>
        </p:txBody>
      </p:sp>
      <p:sp>
        <p:nvSpPr>
          <p:cNvPr id="3" name="Content Placeholder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Date Placeholder 3"/>
          <p:cNvSpPr>
            <a:spLocks noGrp="1"/>
          </p:cNvSpPr>
          <p:nvPr>
            <p:ph type="dt" sz="half" idx="10"/>
          </p:nvPr>
        </p:nvSpPr>
        <p:spPr/>
        <p:txBody>
          <a:bodyPr/>
          <a:lstStyle/>
          <a:p>
            <a:fld id="{669A454B-2F08-4043-8259-CD3DED3FF693}" type="datetimeFigureOut">
              <a:rPr lang="pl-PL" smtClean="0"/>
              <a:t>2014-05-25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2658304-0279-492A-B5C1-42C4580DF8E9}"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Date Placeholder 3"/>
          <p:cNvSpPr>
            <a:spLocks noGrp="1"/>
          </p:cNvSpPr>
          <p:nvPr>
            <p:ph type="dt" sz="half" idx="10"/>
          </p:nvPr>
        </p:nvSpPr>
        <p:spPr/>
        <p:txBody>
          <a:bodyPr/>
          <a:lstStyle/>
          <a:p>
            <a:fld id="{669A454B-2F08-4043-8259-CD3DED3FF693}" type="datetimeFigureOut">
              <a:rPr lang="pl-PL" smtClean="0"/>
              <a:t>2014-05-25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2658304-0279-492A-B5C1-42C4580DF8E9}"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pl-PL" smtClean="0"/>
              <a:t>Kliknij, aby edytować styl</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Date Placeholder 4"/>
          <p:cNvSpPr>
            <a:spLocks noGrp="1"/>
          </p:cNvSpPr>
          <p:nvPr>
            <p:ph type="dt" sz="half" idx="10"/>
          </p:nvPr>
        </p:nvSpPr>
        <p:spPr/>
        <p:txBody>
          <a:bodyPr/>
          <a:lstStyle/>
          <a:p>
            <a:fld id="{669A454B-2F08-4043-8259-CD3DED3FF693}" type="datetimeFigureOut">
              <a:rPr lang="pl-PL" smtClean="0"/>
              <a:t>2014-05-25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2658304-0279-492A-B5C1-42C4580DF8E9}"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pl-PL" smtClean="0"/>
              <a:t>Kliknij, aby edytować styl</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Date Placeholder 6"/>
          <p:cNvSpPr>
            <a:spLocks noGrp="1"/>
          </p:cNvSpPr>
          <p:nvPr>
            <p:ph type="dt" sz="half" idx="10"/>
          </p:nvPr>
        </p:nvSpPr>
        <p:spPr/>
        <p:txBody>
          <a:bodyPr/>
          <a:lstStyle/>
          <a:p>
            <a:fld id="{669A454B-2F08-4043-8259-CD3DED3FF693}" type="datetimeFigureOut">
              <a:rPr lang="pl-PL" smtClean="0"/>
              <a:t>2014-05-25</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2658304-0279-492A-B5C1-42C4580DF8E9}"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Date Placeholder 2"/>
          <p:cNvSpPr>
            <a:spLocks noGrp="1"/>
          </p:cNvSpPr>
          <p:nvPr>
            <p:ph type="dt" sz="half" idx="10"/>
          </p:nvPr>
        </p:nvSpPr>
        <p:spPr/>
        <p:txBody>
          <a:bodyPr/>
          <a:lstStyle/>
          <a:p>
            <a:fld id="{669A454B-2F08-4043-8259-CD3DED3FF693}" type="datetimeFigureOut">
              <a:rPr lang="pl-PL" smtClean="0"/>
              <a:t>2014-05-25</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2658304-0279-492A-B5C1-42C4580DF8E9}"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9A454B-2F08-4043-8259-CD3DED3FF693}" type="datetimeFigureOut">
              <a:rPr lang="pl-PL" smtClean="0"/>
              <a:t>2014-05-25</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2658304-0279-492A-B5C1-42C4580DF8E9}"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l-PL" smtClean="0"/>
              <a:t>Kliknij, aby edytować style wzorca tekstu</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Date Placeholder 4"/>
          <p:cNvSpPr>
            <a:spLocks noGrp="1"/>
          </p:cNvSpPr>
          <p:nvPr>
            <p:ph type="dt" sz="half" idx="10"/>
          </p:nvPr>
        </p:nvSpPr>
        <p:spPr/>
        <p:txBody>
          <a:bodyPr/>
          <a:lstStyle/>
          <a:p>
            <a:fld id="{669A454B-2F08-4043-8259-CD3DED3FF693}" type="datetimeFigureOut">
              <a:rPr lang="pl-PL" smtClean="0"/>
              <a:t>2014-05-25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2658304-0279-492A-B5C1-42C4580DF8E9}"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l-PL" smtClean="0"/>
              <a:t>Kliknij, aby edytować styl</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Date Placeholder 4"/>
          <p:cNvSpPr>
            <a:spLocks noGrp="1"/>
          </p:cNvSpPr>
          <p:nvPr>
            <p:ph type="dt" sz="half" idx="10"/>
          </p:nvPr>
        </p:nvSpPr>
        <p:spPr/>
        <p:txBody>
          <a:bodyPr/>
          <a:lstStyle/>
          <a:p>
            <a:fld id="{669A454B-2F08-4043-8259-CD3DED3FF693}" type="datetimeFigureOut">
              <a:rPr lang="pl-PL" smtClean="0"/>
              <a:t>2014-05-25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8077200" y="6356350"/>
            <a:ext cx="609600" cy="365125"/>
          </a:xfrm>
        </p:spPr>
        <p:txBody>
          <a:bodyPr/>
          <a:lstStyle/>
          <a:p>
            <a:fld id="{A2658304-0279-492A-B5C1-42C4580DF8E9}" type="slidenum">
              <a:rPr lang="pl-PL" smtClean="0"/>
              <a:t>‹#›</a:t>
            </a:fld>
            <a:endParaRPr lang="pl-P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l-PL" smtClean="0"/>
              <a:t>Kliknij ikonę, aby dodać obraz</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l-PL" smtClean="0"/>
              <a:t>Kliknij, aby edytować styl</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69A454B-2F08-4043-8259-CD3DED3FF693}" type="datetimeFigureOut">
              <a:rPr lang="pl-PL" smtClean="0"/>
              <a:t>2014-05-25</a:t>
            </a:fld>
            <a:endParaRPr lang="pl-P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2658304-0279-492A-B5C1-42C4580DF8E9}" type="slidenum">
              <a:rPr lang="pl-PL" smtClean="0"/>
              <a:t>‹#›</a:t>
            </a:fld>
            <a:endParaRPr lang="pl-P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a:solidFill>
                  <a:schemeClr val="tx1"/>
                </a:solidFill>
              </a:rPr>
              <a:t>In </a:t>
            </a:r>
            <a:r>
              <a:rPr lang="pl-PL" dirty="0" smtClean="0">
                <a:solidFill>
                  <a:schemeClr val="tx1"/>
                </a:solidFill>
              </a:rPr>
              <a:t>memoriam of</a:t>
            </a:r>
            <a:r>
              <a:rPr lang="pl-PL" dirty="0">
                <a:solidFill>
                  <a:schemeClr val="tx1"/>
                </a:solidFill>
              </a:rPr>
              <a:t/>
            </a:r>
            <a:br>
              <a:rPr lang="pl-PL" dirty="0">
                <a:solidFill>
                  <a:schemeClr val="tx1"/>
                </a:solidFill>
              </a:rPr>
            </a:br>
            <a:r>
              <a:rPr lang="pl-PL" dirty="0" smtClean="0">
                <a:solidFill>
                  <a:schemeClr val="tx1"/>
                </a:solidFill>
              </a:rPr>
              <a:t>Prof</a:t>
            </a:r>
            <a:r>
              <a:rPr lang="pl-PL" dirty="0">
                <a:solidFill>
                  <a:schemeClr val="tx1"/>
                </a:solidFill>
              </a:rPr>
              <a:t>. Włodzimierz</a:t>
            </a:r>
            <a:br>
              <a:rPr lang="pl-PL" dirty="0">
                <a:solidFill>
                  <a:schemeClr val="tx1"/>
                </a:solidFill>
              </a:rPr>
            </a:br>
            <a:r>
              <a:rPr lang="pl-PL" dirty="0" smtClean="0">
                <a:solidFill>
                  <a:schemeClr val="tx1"/>
                </a:solidFill>
              </a:rPr>
              <a:t>Walczak</a:t>
            </a:r>
            <a:endParaRPr lang="pl-PL" dirty="0">
              <a:solidFill>
                <a:schemeClr val="tx1"/>
              </a:solidFill>
            </a:endParaRPr>
          </a:p>
        </p:txBody>
      </p:sp>
      <p:sp>
        <p:nvSpPr>
          <p:cNvPr id="3" name="Podtytuł 2"/>
          <p:cNvSpPr>
            <a:spLocks noGrp="1"/>
          </p:cNvSpPr>
          <p:nvPr>
            <p:ph type="subTitle" idx="1"/>
          </p:nvPr>
        </p:nvSpPr>
        <p:spPr>
          <a:xfrm>
            <a:off x="395536" y="4005064"/>
            <a:ext cx="8352928" cy="704520"/>
          </a:xfrm>
        </p:spPr>
        <p:txBody>
          <a:bodyPr>
            <a:noAutofit/>
          </a:bodyPr>
          <a:lstStyle/>
          <a:p>
            <a:r>
              <a:rPr lang="pl-PL" sz="2400" b="1" i="1" dirty="0" smtClean="0"/>
              <a:t>‚</a:t>
            </a:r>
            <a:r>
              <a:rPr lang="en-US" sz="2400" b="1" i="1" dirty="0" smtClean="0"/>
              <a:t>Let </a:t>
            </a:r>
            <a:r>
              <a:rPr lang="en-US" sz="2400" b="1" i="1" dirty="0"/>
              <a:t>us hurry to love people, they leave us too </a:t>
            </a:r>
            <a:r>
              <a:rPr lang="en-US" sz="2400" b="1" i="1" dirty="0" smtClean="0"/>
              <a:t>soon…</a:t>
            </a:r>
            <a:r>
              <a:rPr lang="pl-PL" sz="2400" b="1" i="1" dirty="0" smtClean="0"/>
              <a:t>’</a:t>
            </a:r>
          </a:p>
          <a:p>
            <a:r>
              <a:rPr lang="pl-PL" sz="2400" b="1" i="1" dirty="0" smtClean="0"/>
              <a:t>Ks. Jan Twardowski</a:t>
            </a:r>
            <a:endParaRPr lang="pl-PL" sz="2400" b="1" i="1" dirty="0"/>
          </a:p>
        </p:txBody>
      </p:sp>
      <p:pic>
        <p:nvPicPr>
          <p:cNvPr id="4" name="Obraz 3"/>
          <p:cNvPicPr>
            <a:picLocks noChangeAspect="1"/>
          </p:cNvPicPr>
          <p:nvPr/>
        </p:nvPicPr>
        <p:blipFill rotWithShape="1">
          <a:blip r:embed="rId3">
            <a:extLst>
              <a:ext uri="{28A0092B-C50C-407E-A947-70E740481C1C}">
                <a14:useLocalDpi xmlns:a14="http://schemas.microsoft.com/office/drawing/2010/main" val="0"/>
              </a:ext>
            </a:extLst>
          </a:blip>
          <a:srcRect l="4593" t="9562" r="73016" b="50000"/>
          <a:stretch/>
        </p:blipFill>
        <p:spPr>
          <a:xfrm>
            <a:off x="223866" y="5297067"/>
            <a:ext cx="2835966" cy="1560933"/>
          </a:xfrm>
          <a:prstGeom prst="rect">
            <a:avLst/>
          </a:prstGeom>
        </p:spPr>
      </p:pic>
      <p:pic>
        <p:nvPicPr>
          <p:cNvPr id="2050" name="Picture 2" descr="http://1.static.s-trojmiasto.pl/zdj/c/9/105/600x0/1055684-Koszt-Systemu-Identyfikacji-Wizualnej-Politechniki-Gdanskiej-ktorego-elementem.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1196752"/>
            <a:ext cx="2664296" cy="1574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2339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ism.ac.ru/events/EPNM2014/images/walczak.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3" y="3356992"/>
            <a:ext cx="2387521" cy="3410744"/>
          </a:xfrm>
          <a:prstGeom prst="rect">
            <a:avLst/>
          </a:prstGeom>
          <a:noFill/>
          <a:extLst>
            <a:ext uri="{909E8E84-426E-40DD-AFC4-6F175D3DCCD1}">
              <a14:hiddenFill xmlns:a14="http://schemas.microsoft.com/office/drawing/2010/main">
                <a:solidFill>
                  <a:srgbClr val="FFFFFF"/>
                </a:solidFill>
              </a14:hiddenFill>
            </a:ext>
          </a:extLst>
        </p:spPr>
      </p:pic>
      <p:pic>
        <p:nvPicPr>
          <p:cNvPr id="5" name="Obraz 4"/>
          <p:cNvPicPr>
            <a:picLocks noChangeAspect="1"/>
          </p:cNvPicPr>
          <p:nvPr/>
        </p:nvPicPr>
        <p:blipFill rotWithShape="1">
          <a:blip r:embed="rId3">
            <a:extLst>
              <a:ext uri="{28A0092B-C50C-407E-A947-70E740481C1C}">
                <a14:useLocalDpi xmlns:a14="http://schemas.microsoft.com/office/drawing/2010/main" val="0"/>
              </a:ext>
            </a:extLst>
          </a:blip>
          <a:srcRect l="4593" t="9562" r="73016" b="50000"/>
          <a:stretch/>
        </p:blipFill>
        <p:spPr>
          <a:xfrm>
            <a:off x="6804248" y="5445224"/>
            <a:ext cx="2160000" cy="1188877"/>
          </a:xfrm>
          <a:prstGeom prst="rect">
            <a:avLst/>
          </a:prstGeom>
        </p:spPr>
      </p:pic>
      <p:sp>
        <p:nvSpPr>
          <p:cNvPr id="7" name="Prostokąt 6"/>
          <p:cNvSpPr/>
          <p:nvPr/>
        </p:nvSpPr>
        <p:spPr>
          <a:xfrm>
            <a:off x="2759639" y="1340768"/>
            <a:ext cx="6015151" cy="2862322"/>
          </a:xfrm>
          <a:prstGeom prst="rect">
            <a:avLst/>
          </a:prstGeom>
        </p:spPr>
        <p:txBody>
          <a:bodyPr wrap="square">
            <a:spAutoFit/>
          </a:bodyPr>
          <a:lstStyle/>
          <a:p>
            <a:r>
              <a:rPr lang="en-US" dirty="0" smtClean="0"/>
              <a:t>August 14, 2012, died Prof. </a:t>
            </a:r>
            <a:r>
              <a:rPr lang="pl-PL" dirty="0" smtClean="0"/>
              <a:t>Dr.</a:t>
            </a:r>
            <a:r>
              <a:rPr lang="en-US" dirty="0" smtClean="0"/>
              <a:t> </a:t>
            </a:r>
            <a:r>
              <a:rPr lang="pl-PL" dirty="0" smtClean="0"/>
              <a:t>e</a:t>
            </a:r>
            <a:r>
              <a:rPr lang="en-US" dirty="0" smtClean="0"/>
              <a:t>ng. </a:t>
            </a:r>
            <a:r>
              <a:rPr lang="pl-PL" dirty="0" smtClean="0"/>
              <a:t>Włodzimierz</a:t>
            </a:r>
            <a:r>
              <a:rPr lang="en-US" dirty="0" smtClean="0"/>
              <a:t> </a:t>
            </a:r>
            <a:r>
              <a:rPr lang="en-US" dirty="0" err="1" smtClean="0"/>
              <a:t>Walczak</a:t>
            </a:r>
            <a:r>
              <a:rPr lang="en-US" dirty="0" smtClean="0"/>
              <a:t>. </a:t>
            </a:r>
            <a:endParaRPr lang="pl-PL" dirty="0" smtClean="0"/>
          </a:p>
          <a:p>
            <a:endParaRPr lang="pl-PL" dirty="0"/>
          </a:p>
          <a:p>
            <a:r>
              <a:rPr lang="pl-PL" dirty="0" smtClean="0"/>
              <a:t>H</a:t>
            </a:r>
            <a:r>
              <a:rPr lang="pl-PL" dirty="0" smtClean="0"/>
              <a:t>e </a:t>
            </a:r>
            <a:r>
              <a:rPr lang="pl-PL" dirty="0" smtClean="0"/>
              <a:t>was a </a:t>
            </a:r>
            <a:r>
              <a:rPr lang="en-US" dirty="0" smtClean="0"/>
              <a:t>true authority </a:t>
            </a:r>
            <a:r>
              <a:rPr lang="pl-PL" dirty="0" smtClean="0"/>
              <a:t>for</a:t>
            </a:r>
            <a:r>
              <a:rPr lang="en-US" dirty="0" smtClean="0"/>
              <a:t> </a:t>
            </a:r>
            <a:r>
              <a:rPr lang="en-US" dirty="0"/>
              <a:t>many generations of </a:t>
            </a:r>
            <a:r>
              <a:rPr lang="en-US" dirty="0" smtClean="0"/>
              <a:t>welders</a:t>
            </a:r>
            <a:r>
              <a:rPr lang="pl-PL" dirty="0" smtClean="0"/>
              <a:t>.</a:t>
            </a:r>
          </a:p>
          <a:p>
            <a:r>
              <a:rPr lang="pl-PL" dirty="0" err="1" smtClean="0"/>
              <a:t>Moreover</a:t>
            </a:r>
            <a:r>
              <a:rPr lang="pl-PL" dirty="0" smtClean="0"/>
              <a:t>, he was</a:t>
            </a:r>
            <a:r>
              <a:rPr lang="en-US" dirty="0" smtClean="0"/>
              <a:t> not only </a:t>
            </a:r>
            <a:r>
              <a:rPr lang="pl-PL" dirty="0" smtClean="0"/>
              <a:t>a </a:t>
            </a:r>
            <a:r>
              <a:rPr lang="pl-PL" dirty="0" err="1" smtClean="0"/>
              <a:t>great</a:t>
            </a:r>
            <a:r>
              <a:rPr lang="pl-PL" dirty="0" smtClean="0"/>
              <a:t> </a:t>
            </a:r>
            <a:r>
              <a:rPr lang="pl-PL" dirty="0" err="1" smtClean="0"/>
              <a:t>teacher</a:t>
            </a:r>
            <a:r>
              <a:rPr lang="pl-PL" dirty="0"/>
              <a:t> </a:t>
            </a:r>
            <a:r>
              <a:rPr lang="pl-PL" dirty="0" smtClean="0"/>
              <a:t>and </a:t>
            </a:r>
            <a:r>
              <a:rPr lang="pl-PL" dirty="0" err="1" smtClean="0"/>
              <a:t>brilliant</a:t>
            </a:r>
            <a:r>
              <a:rPr lang="pl-PL" dirty="0" smtClean="0"/>
              <a:t> manager </a:t>
            </a:r>
            <a:r>
              <a:rPr lang="pl-PL" dirty="0" err="1" smtClean="0"/>
              <a:t>at</a:t>
            </a:r>
            <a:r>
              <a:rPr lang="pl-PL" dirty="0" smtClean="0"/>
              <a:t> </a:t>
            </a:r>
            <a:r>
              <a:rPr lang="en-US" dirty="0"/>
              <a:t>the Department of Welding Engineering</a:t>
            </a:r>
            <a:r>
              <a:rPr lang="pl-PL" dirty="0"/>
              <a:t> of </a:t>
            </a:r>
            <a:r>
              <a:rPr lang="pl-PL" dirty="0" err="1"/>
              <a:t>Gdansk</a:t>
            </a:r>
            <a:r>
              <a:rPr lang="pl-PL" dirty="0"/>
              <a:t> </a:t>
            </a:r>
            <a:r>
              <a:rPr lang="pl-PL" dirty="0" err="1"/>
              <a:t>University</a:t>
            </a:r>
            <a:r>
              <a:rPr lang="pl-PL" dirty="0"/>
              <a:t> of </a:t>
            </a:r>
            <a:r>
              <a:rPr lang="pl-PL" dirty="0" smtClean="0"/>
              <a:t>Technology</a:t>
            </a:r>
            <a:r>
              <a:rPr lang="en-US" dirty="0" smtClean="0"/>
              <a:t>, </a:t>
            </a:r>
            <a:r>
              <a:rPr lang="en-US" dirty="0" smtClean="0"/>
              <a:t>but also a friend.</a:t>
            </a:r>
            <a:endParaRPr lang="pl-PL" dirty="0" smtClean="0"/>
          </a:p>
          <a:p>
            <a:endParaRPr lang="pl-PL" dirty="0"/>
          </a:p>
          <a:p>
            <a:r>
              <a:rPr lang="pl-PL" dirty="0" smtClean="0"/>
              <a:t>In </a:t>
            </a:r>
            <a:r>
              <a:rPr lang="pl-PL" dirty="0" err="1" smtClean="0"/>
              <a:t>few</a:t>
            </a:r>
            <a:r>
              <a:rPr lang="pl-PL" dirty="0" smtClean="0"/>
              <a:t> </a:t>
            </a:r>
            <a:r>
              <a:rPr lang="pl-PL" dirty="0" err="1" smtClean="0"/>
              <a:t>slides</a:t>
            </a:r>
            <a:r>
              <a:rPr lang="pl-PL" dirty="0" smtClean="0"/>
              <a:t> </a:t>
            </a:r>
            <a:r>
              <a:rPr lang="pl-PL" dirty="0" err="1" smtClean="0"/>
              <a:t>let</a:t>
            </a:r>
            <a:r>
              <a:rPr lang="pl-PL" dirty="0" smtClean="0"/>
              <a:t> </a:t>
            </a:r>
            <a:r>
              <a:rPr lang="pl-PL" dirty="0" err="1" smtClean="0"/>
              <a:t>us</a:t>
            </a:r>
            <a:r>
              <a:rPr lang="pl-PL" dirty="0" smtClean="0"/>
              <a:t> </a:t>
            </a:r>
            <a:r>
              <a:rPr lang="pl-PL" dirty="0" err="1" smtClean="0"/>
              <a:t>present</a:t>
            </a:r>
            <a:r>
              <a:rPr lang="pl-PL" dirty="0" smtClean="0"/>
              <a:t> </a:t>
            </a:r>
            <a:r>
              <a:rPr lang="pl-PL" dirty="0" err="1" smtClean="0"/>
              <a:t>some</a:t>
            </a:r>
            <a:r>
              <a:rPr lang="pl-PL" dirty="0" smtClean="0"/>
              <a:t> of the </a:t>
            </a:r>
            <a:r>
              <a:rPr lang="pl-PL" dirty="0" err="1" smtClean="0"/>
              <a:t>achievements</a:t>
            </a:r>
            <a:r>
              <a:rPr lang="pl-PL" dirty="0" smtClean="0"/>
              <a:t> </a:t>
            </a:r>
            <a:endParaRPr lang="pl-PL" dirty="0" smtClean="0"/>
          </a:p>
          <a:p>
            <a:r>
              <a:rPr lang="pl-PL" dirty="0" smtClean="0"/>
              <a:t>of </a:t>
            </a:r>
            <a:r>
              <a:rPr lang="pl-PL" dirty="0" smtClean="0"/>
              <a:t>Prof. Walczak, </a:t>
            </a:r>
            <a:r>
              <a:rPr lang="pl-PL" dirty="0" err="1" smtClean="0"/>
              <a:t>who</a:t>
            </a:r>
            <a:r>
              <a:rPr lang="pl-PL" dirty="0"/>
              <a:t> </a:t>
            </a:r>
            <a:r>
              <a:rPr lang="pl-PL" dirty="0" smtClean="0"/>
              <a:t>was one of the </a:t>
            </a:r>
            <a:r>
              <a:rPr lang="pl-PL" dirty="0" err="1" smtClean="0"/>
              <a:t>first</a:t>
            </a:r>
            <a:r>
              <a:rPr lang="pl-PL" dirty="0" smtClean="0"/>
              <a:t> </a:t>
            </a:r>
            <a:r>
              <a:rPr lang="pl-PL" dirty="0" err="1" smtClean="0"/>
              <a:t>engineers</a:t>
            </a:r>
            <a:r>
              <a:rPr lang="pl-PL" dirty="0" smtClean="0"/>
              <a:t> </a:t>
            </a:r>
            <a:endParaRPr lang="pl-PL" dirty="0" smtClean="0"/>
          </a:p>
          <a:p>
            <a:r>
              <a:rPr lang="pl-PL" dirty="0" err="1" smtClean="0"/>
              <a:t>working</a:t>
            </a:r>
            <a:r>
              <a:rPr lang="pl-PL" dirty="0" smtClean="0"/>
              <a:t> </a:t>
            </a:r>
            <a:r>
              <a:rPr lang="pl-PL" dirty="0" smtClean="0"/>
              <a:t>on </a:t>
            </a:r>
            <a:r>
              <a:rPr lang="pl-PL" dirty="0" err="1" smtClean="0"/>
              <a:t>explosive</a:t>
            </a:r>
            <a:r>
              <a:rPr lang="pl-PL" dirty="0" smtClean="0"/>
              <a:t> </a:t>
            </a:r>
            <a:r>
              <a:rPr lang="pl-PL" dirty="0" err="1" smtClean="0"/>
              <a:t>cladding</a:t>
            </a:r>
            <a:r>
              <a:rPr lang="pl-PL" dirty="0"/>
              <a:t> </a:t>
            </a:r>
            <a:r>
              <a:rPr lang="pl-PL" dirty="0" smtClean="0"/>
              <a:t>and not </a:t>
            </a:r>
            <a:r>
              <a:rPr lang="pl-PL" dirty="0" err="1" smtClean="0"/>
              <a:t>only</a:t>
            </a:r>
            <a:r>
              <a:rPr lang="pl-PL" dirty="0" smtClean="0"/>
              <a:t>…</a:t>
            </a:r>
            <a:endParaRPr lang="pl-PL" dirty="0"/>
          </a:p>
        </p:txBody>
      </p:sp>
    </p:spTree>
    <p:extLst>
      <p:ext uri="{BB962C8B-B14F-4D97-AF65-F5344CB8AC3E}">
        <p14:creationId xmlns:p14="http://schemas.microsoft.com/office/powerpoint/2010/main" val="1376916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ism.ac.ru/events/EPNM2014/images/walczak.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3" y="3356992"/>
            <a:ext cx="2387521" cy="3410744"/>
          </a:xfrm>
          <a:prstGeom prst="rect">
            <a:avLst/>
          </a:prstGeom>
          <a:noFill/>
          <a:extLst>
            <a:ext uri="{909E8E84-426E-40DD-AFC4-6F175D3DCCD1}">
              <a14:hiddenFill xmlns:a14="http://schemas.microsoft.com/office/drawing/2010/main">
                <a:solidFill>
                  <a:srgbClr val="FFFFFF"/>
                </a:solidFill>
              </a14:hiddenFill>
            </a:ext>
          </a:extLst>
        </p:spPr>
      </p:pic>
      <p:pic>
        <p:nvPicPr>
          <p:cNvPr id="5" name="Obraz 4"/>
          <p:cNvPicPr>
            <a:picLocks noChangeAspect="1"/>
          </p:cNvPicPr>
          <p:nvPr/>
        </p:nvPicPr>
        <p:blipFill rotWithShape="1">
          <a:blip r:embed="rId3">
            <a:extLst>
              <a:ext uri="{28A0092B-C50C-407E-A947-70E740481C1C}">
                <a14:useLocalDpi xmlns:a14="http://schemas.microsoft.com/office/drawing/2010/main" val="0"/>
              </a:ext>
            </a:extLst>
          </a:blip>
          <a:srcRect l="4593" t="9562" r="73016" b="50000"/>
          <a:stretch/>
        </p:blipFill>
        <p:spPr>
          <a:xfrm>
            <a:off x="6804248" y="5445224"/>
            <a:ext cx="2160000" cy="1188877"/>
          </a:xfrm>
          <a:prstGeom prst="rect">
            <a:avLst/>
          </a:prstGeom>
        </p:spPr>
      </p:pic>
      <p:sp>
        <p:nvSpPr>
          <p:cNvPr id="3" name="Prostokąt 2"/>
          <p:cNvSpPr/>
          <p:nvPr/>
        </p:nvSpPr>
        <p:spPr>
          <a:xfrm>
            <a:off x="451748" y="1144328"/>
            <a:ext cx="8352928" cy="2031325"/>
          </a:xfrm>
          <a:prstGeom prst="rect">
            <a:avLst/>
          </a:prstGeom>
        </p:spPr>
        <p:txBody>
          <a:bodyPr wrap="square">
            <a:spAutoFit/>
          </a:bodyPr>
          <a:lstStyle/>
          <a:p>
            <a:r>
              <a:rPr lang="en-US" dirty="0" err="1" smtClean="0"/>
              <a:t>Włodzimierz</a:t>
            </a:r>
            <a:r>
              <a:rPr lang="en-US" dirty="0" smtClean="0"/>
              <a:t> </a:t>
            </a:r>
            <a:r>
              <a:rPr lang="en-US" dirty="0" err="1" smtClean="0"/>
              <a:t>Walczak</a:t>
            </a:r>
            <a:r>
              <a:rPr lang="en-US" dirty="0" smtClean="0"/>
              <a:t> graduated from the Gdansk University of Technology, Faculty of Mechanical Engineering, in 1961</a:t>
            </a:r>
            <a:r>
              <a:rPr lang="pl-PL" dirty="0" smtClean="0"/>
              <a:t>.</a:t>
            </a:r>
          </a:p>
          <a:p>
            <a:endParaRPr lang="pl-PL" dirty="0" smtClean="0"/>
          </a:p>
          <a:p>
            <a:r>
              <a:rPr lang="en-US" dirty="0" smtClean="0"/>
              <a:t>He got his Doctoral degree at the Faculty of Mechanical Engineering, Gdansk University of Technology in 1968. His doctoral thesis was devoted to the influence of collision angle and amount of explosive on the character of explosive welding </a:t>
            </a:r>
            <a:endParaRPr lang="pl-PL" dirty="0" smtClean="0"/>
          </a:p>
          <a:p>
            <a:r>
              <a:rPr lang="en-US" dirty="0" smtClean="0"/>
              <a:t>in </a:t>
            </a:r>
            <a:r>
              <a:rPr lang="en-US" dirty="0" smtClean="0"/>
              <a:t>the steel–copper pair and seam quality.</a:t>
            </a:r>
            <a:endParaRPr lang="pl-PL" dirty="0" smtClean="0"/>
          </a:p>
        </p:txBody>
      </p:sp>
      <p:sp>
        <p:nvSpPr>
          <p:cNvPr id="4" name="Prostokąt 3"/>
          <p:cNvSpPr/>
          <p:nvPr/>
        </p:nvSpPr>
        <p:spPr>
          <a:xfrm>
            <a:off x="2771800" y="3434643"/>
            <a:ext cx="5904656" cy="2031325"/>
          </a:xfrm>
          <a:prstGeom prst="rect">
            <a:avLst/>
          </a:prstGeom>
        </p:spPr>
        <p:txBody>
          <a:bodyPr wrap="square">
            <a:spAutoFit/>
          </a:bodyPr>
          <a:lstStyle/>
          <a:p>
            <a:endParaRPr lang="pl-PL" dirty="0" smtClean="0"/>
          </a:p>
          <a:p>
            <a:r>
              <a:rPr lang="en-US" dirty="0" smtClean="0"/>
              <a:t>In 1978</a:t>
            </a:r>
            <a:r>
              <a:rPr lang="pl-PL" dirty="0" smtClean="0"/>
              <a:t> he </a:t>
            </a:r>
            <a:r>
              <a:rPr lang="pl-PL" dirty="0" err="1" smtClean="0"/>
              <a:t>moved</a:t>
            </a:r>
            <a:r>
              <a:rPr lang="pl-PL" dirty="0" smtClean="0"/>
              <a:t> to </a:t>
            </a:r>
            <a:r>
              <a:rPr lang="pl-PL" dirty="0" err="1" smtClean="0"/>
              <a:t>Warsaw</a:t>
            </a:r>
            <a:r>
              <a:rPr lang="pl-PL" dirty="0" smtClean="0"/>
              <a:t> to </a:t>
            </a:r>
            <a:r>
              <a:rPr lang="pl-PL" dirty="0" err="1" smtClean="0"/>
              <a:t>work</a:t>
            </a:r>
            <a:r>
              <a:rPr lang="pl-PL" dirty="0" smtClean="0"/>
              <a:t> </a:t>
            </a:r>
            <a:r>
              <a:rPr lang="pl-PL" dirty="0" err="1" smtClean="0"/>
              <a:t>at</a:t>
            </a:r>
            <a:r>
              <a:rPr lang="pl-PL" dirty="0" smtClean="0"/>
              <a:t> </a:t>
            </a:r>
            <a:r>
              <a:rPr lang="en-US" dirty="0" smtClean="0"/>
              <a:t>Warsaw University of Technology, </a:t>
            </a:r>
            <a:r>
              <a:rPr lang="pl-PL" dirty="0" err="1" smtClean="0"/>
              <a:t>where</a:t>
            </a:r>
            <a:r>
              <a:rPr lang="pl-PL" dirty="0" smtClean="0"/>
              <a:t> he </a:t>
            </a:r>
            <a:r>
              <a:rPr lang="pl-PL" dirty="0" err="1" smtClean="0"/>
              <a:t>did</a:t>
            </a:r>
            <a:r>
              <a:rPr lang="pl-PL" dirty="0" smtClean="0"/>
              <a:t> </a:t>
            </a:r>
            <a:r>
              <a:rPr lang="pl-PL" dirty="0" err="1" smtClean="0"/>
              <a:t>his</a:t>
            </a:r>
            <a:r>
              <a:rPr lang="pl-PL" dirty="0" smtClean="0"/>
              <a:t> </a:t>
            </a:r>
            <a:r>
              <a:rPr lang="en-US" dirty="0" smtClean="0"/>
              <a:t>habilitation</a:t>
            </a:r>
            <a:r>
              <a:rPr lang="pl-PL" dirty="0" smtClean="0"/>
              <a:t>.</a:t>
            </a:r>
          </a:p>
          <a:p>
            <a:endParaRPr lang="pl-PL" dirty="0" smtClean="0"/>
          </a:p>
          <a:p>
            <a:r>
              <a:rPr lang="en-US" dirty="0" smtClean="0"/>
              <a:t>In August 1991, he got a position of professor at the Gdansk University of Technology and in </a:t>
            </a:r>
            <a:r>
              <a:rPr lang="en-US" dirty="0" smtClean="0"/>
              <a:t>2002 </a:t>
            </a:r>
            <a:r>
              <a:rPr lang="en-US" dirty="0" smtClean="0"/>
              <a:t>the official rank of full professor. </a:t>
            </a:r>
            <a:endParaRPr lang="pl-PL" dirty="0"/>
          </a:p>
        </p:txBody>
      </p:sp>
    </p:spTree>
    <p:extLst>
      <p:ext uri="{BB962C8B-B14F-4D97-AF65-F5344CB8AC3E}">
        <p14:creationId xmlns:p14="http://schemas.microsoft.com/office/powerpoint/2010/main" val="2464118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ism.ac.ru/events/EPNM2014/images/walcza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3" y="3356992"/>
            <a:ext cx="2387521" cy="3410744"/>
          </a:xfrm>
          <a:prstGeom prst="rect">
            <a:avLst/>
          </a:prstGeom>
          <a:noFill/>
          <a:extLst>
            <a:ext uri="{909E8E84-426E-40DD-AFC4-6F175D3DCCD1}">
              <a14:hiddenFill xmlns:a14="http://schemas.microsoft.com/office/drawing/2010/main">
                <a:solidFill>
                  <a:srgbClr val="FFFFFF"/>
                </a:solidFill>
              </a14:hiddenFill>
            </a:ext>
          </a:extLst>
        </p:spPr>
      </p:pic>
      <p:pic>
        <p:nvPicPr>
          <p:cNvPr id="5" name="Obraz 4"/>
          <p:cNvPicPr>
            <a:picLocks noChangeAspect="1"/>
          </p:cNvPicPr>
          <p:nvPr/>
        </p:nvPicPr>
        <p:blipFill rotWithShape="1">
          <a:blip r:embed="rId4">
            <a:extLst>
              <a:ext uri="{28A0092B-C50C-407E-A947-70E740481C1C}">
                <a14:useLocalDpi xmlns:a14="http://schemas.microsoft.com/office/drawing/2010/main" val="0"/>
              </a:ext>
            </a:extLst>
          </a:blip>
          <a:srcRect l="4593" t="9562" r="73016" b="50000"/>
          <a:stretch/>
        </p:blipFill>
        <p:spPr>
          <a:xfrm>
            <a:off x="6804248" y="5445224"/>
            <a:ext cx="2160000" cy="1188877"/>
          </a:xfrm>
          <a:prstGeom prst="rect">
            <a:avLst/>
          </a:prstGeom>
        </p:spPr>
      </p:pic>
      <p:sp>
        <p:nvSpPr>
          <p:cNvPr id="6" name="Prostokąt 5"/>
          <p:cNvSpPr/>
          <p:nvPr/>
        </p:nvSpPr>
        <p:spPr>
          <a:xfrm>
            <a:off x="467544" y="1124744"/>
            <a:ext cx="8496704" cy="1754326"/>
          </a:xfrm>
          <a:prstGeom prst="rect">
            <a:avLst/>
          </a:prstGeom>
        </p:spPr>
        <p:txBody>
          <a:bodyPr wrap="square">
            <a:spAutoFit/>
          </a:bodyPr>
          <a:lstStyle/>
          <a:p>
            <a:r>
              <a:rPr lang="en-US" dirty="0"/>
              <a:t>During his career, Professor </a:t>
            </a:r>
            <a:r>
              <a:rPr lang="en-US" dirty="0" err="1"/>
              <a:t>Walczak</a:t>
            </a:r>
            <a:r>
              <a:rPr lang="en-US" dirty="0"/>
              <a:t> </a:t>
            </a:r>
            <a:r>
              <a:rPr lang="pl-PL" dirty="0" err="1" smtClean="0"/>
              <a:t>worked</a:t>
            </a:r>
            <a:r>
              <a:rPr lang="pl-PL" dirty="0" smtClean="0"/>
              <a:t> </a:t>
            </a:r>
            <a:r>
              <a:rPr lang="en-US" dirty="0" smtClean="0"/>
              <a:t>in </a:t>
            </a:r>
            <a:r>
              <a:rPr lang="en-US" dirty="0"/>
              <a:t>the following important </a:t>
            </a:r>
            <a:r>
              <a:rPr lang="en-US" dirty="0"/>
              <a:t>positions </a:t>
            </a:r>
            <a:endParaRPr lang="pl-PL" dirty="0" smtClean="0"/>
          </a:p>
          <a:p>
            <a:r>
              <a:rPr lang="pl-PL" dirty="0" err="1" smtClean="0"/>
              <a:t>at</a:t>
            </a:r>
            <a:r>
              <a:rPr lang="pl-PL" dirty="0" smtClean="0"/>
              <a:t> </a:t>
            </a:r>
            <a:r>
              <a:rPr lang="en-US" dirty="0" smtClean="0"/>
              <a:t>the </a:t>
            </a:r>
            <a:r>
              <a:rPr lang="en-US" dirty="0"/>
              <a:t>Gdansk University of Technology :</a:t>
            </a:r>
            <a:endParaRPr lang="pl-PL" dirty="0" smtClean="0"/>
          </a:p>
          <a:p>
            <a:endParaRPr lang="en-US" dirty="0"/>
          </a:p>
          <a:p>
            <a:r>
              <a:rPr lang="en-US" dirty="0" smtClean="0"/>
              <a:t>1979–1985</a:t>
            </a:r>
            <a:r>
              <a:rPr lang="pl-PL" dirty="0" smtClean="0"/>
              <a:t>: </a:t>
            </a:r>
            <a:r>
              <a:rPr lang="en-US" dirty="0" smtClean="0"/>
              <a:t>Director</a:t>
            </a:r>
            <a:r>
              <a:rPr lang="en-US" dirty="0"/>
              <a:t>, Institute of Materials Technology and Welding </a:t>
            </a:r>
            <a:r>
              <a:rPr lang="en-US" dirty="0" smtClean="0"/>
              <a:t>Machines</a:t>
            </a:r>
            <a:endParaRPr lang="pl-PL" dirty="0"/>
          </a:p>
          <a:p>
            <a:endParaRPr lang="en-US" dirty="0"/>
          </a:p>
          <a:p>
            <a:r>
              <a:rPr lang="en-US" dirty="0" smtClean="0"/>
              <a:t>1987–1988</a:t>
            </a:r>
            <a:r>
              <a:rPr lang="pl-PL" dirty="0" smtClean="0"/>
              <a:t>: </a:t>
            </a:r>
            <a:r>
              <a:rPr lang="en-US" dirty="0" smtClean="0"/>
              <a:t>Dean</a:t>
            </a:r>
            <a:r>
              <a:rPr lang="en-US" dirty="0"/>
              <a:t>, Faculty of Mechanical </a:t>
            </a:r>
            <a:r>
              <a:rPr lang="en-US" dirty="0" smtClean="0"/>
              <a:t>Engineering</a:t>
            </a:r>
            <a:endParaRPr lang="en-US" dirty="0"/>
          </a:p>
        </p:txBody>
      </p:sp>
      <p:sp>
        <p:nvSpPr>
          <p:cNvPr id="7" name="Prostokąt 6"/>
          <p:cNvSpPr/>
          <p:nvPr/>
        </p:nvSpPr>
        <p:spPr>
          <a:xfrm>
            <a:off x="2699792" y="3690898"/>
            <a:ext cx="6264456" cy="1200329"/>
          </a:xfrm>
          <a:prstGeom prst="rect">
            <a:avLst/>
          </a:prstGeom>
        </p:spPr>
        <p:txBody>
          <a:bodyPr wrap="square">
            <a:spAutoFit/>
          </a:bodyPr>
          <a:lstStyle/>
          <a:p>
            <a:r>
              <a:rPr lang="en-US" dirty="0"/>
              <a:t>1999–2002</a:t>
            </a:r>
            <a:r>
              <a:rPr lang="pl-PL" dirty="0"/>
              <a:t>: </a:t>
            </a:r>
            <a:r>
              <a:rPr lang="en-US" dirty="0"/>
              <a:t>Dean, Faculty of Mechanical </a:t>
            </a:r>
            <a:r>
              <a:rPr lang="en-US" dirty="0" smtClean="0"/>
              <a:t>Engineering</a:t>
            </a:r>
            <a:endParaRPr lang="pl-PL" dirty="0"/>
          </a:p>
          <a:p>
            <a:endParaRPr lang="pl-PL" dirty="0"/>
          </a:p>
          <a:p>
            <a:r>
              <a:rPr lang="en-US" dirty="0"/>
              <a:t>He </a:t>
            </a:r>
            <a:r>
              <a:rPr lang="pl-PL" dirty="0" smtClean="0"/>
              <a:t>was a </a:t>
            </a:r>
            <a:r>
              <a:rPr lang="pl-PL" dirty="0" err="1" smtClean="0"/>
              <a:t>director</a:t>
            </a:r>
            <a:r>
              <a:rPr lang="pl-PL" dirty="0" smtClean="0"/>
              <a:t> of </a:t>
            </a:r>
            <a:r>
              <a:rPr lang="en-US" dirty="0" smtClean="0"/>
              <a:t>the </a:t>
            </a:r>
            <a:r>
              <a:rPr lang="en-US" dirty="0"/>
              <a:t>Department of Materials Technology and Welding </a:t>
            </a:r>
            <a:r>
              <a:rPr lang="en-US" dirty="0" smtClean="0"/>
              <a:t>Machines</a:t>
            </a:r>
            <a:r>
              <a:rPr lang="pl-PL" dirty="0" smtClean="0"/>
              <a:t> </a:t>
            </a:r>
            <a:r>
              <a:rPr lang="en-US" dirty="0" smtClean="0"/>
              <a:t>until </a:t>
            </a:r>
            <a:r>
              <a:rPr lang="en-US" dirty="0"/>
              <a:t>2007. </a:t>
            </a:r>
            <a:endParaRPr lang="pl-PL" dirty="0"/>
          </a:p>
        </p:txBody>
      </p:sp>
    </p:spTree>
    <p:extLst>
      <p:ext uri="{BB962C8B-B14F-4D97-AF65-F5344CB8AC3E}">
        <p14:creationId xmlns:p14="http://schemas.microsoft.com/office/powerpoint/2010/main" val="4035807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ism.ac.ru/events/EPNM2014/images/walczak.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3" y="3356992"/>
            <a:ext cx="2387521" cy="3410744"/>
          </a:xfrm>
          <a:prstGeom prst="rect">
            <a:avLst/>
          </a:prstGeom>
          <a:noFill/>
          <a:extLst>
            <a:ext uri="{909E8E84-426E-40DD-AFC4-6F175D3DCCD1}">
              <a14:hiddenFill xmlns:a14="http://schemas.microsoft.com/office/drawing/2010/main">
                <a:solidFill>
                  <a:srgbClr val="FFFFFF"/>
                </a:solidFill>
              </a14:hiddenFill>
            </a:ext>
          </a:extLst>
        </p:spPr>
      </p:pic>
      <p:pic>
        <p:nvPicPr>
          <p:cNvPr id="5" name="Obraz 4"/>
          <p:cNvPicPr>
            <a:picLocks noChangeAspect="1"/>
          </p:cNvPicPr>
          <p:nvPr/>
        </p:nvPicPr>
        <p:blipFill rotWithShape="1">
          <a:blip r:embed="rId3">
            <a:extLst>
              <a:ext uri="{28A0092B-C50C-407E-A947-70E740481C1C}">
                <a14:useLocalDpi xmlns:a14="http://schemas.microsoft.com/office/drawing/2010/main" val="0"/>
              </a:ext>
            </a:extLst>
          </a:blip>
          <a:srcRect l="4593" t="9562" r="73016" b="50000"/>
          <a:stretch/>
        </p:blipFill>
        <p:spPr>
          <a:xfrm>
            <a:off x="6804248" y="5445224"/>
            <a:ext cx="2160000" cy="1188877"/>
          </a:xfrm>
          <a:prstGeom prst="rect">
            <a:avLst/>
          </a:prstGeom>
        </p:spPr>
      </p:pic>
      <p:sp>
        <p:nvSpPr>
          <p:cNvPr id="7" name="Prostokąt 6"/>
          <p:cNvSpPr/>
          <p:nvPr/>
        </p:nvSpPr>
        <p:spPr>
          <a:xfrm>
            <a:off x="539552" y="957053"/>
            <a:ext cx="8064896" cy="2031325"/>
          </a:xfrm>
          <a:prstGeom prst="rect">
            <a:avLst/>
          </a:prstGeom>
        </p:spPr>
        <p:txBody>
          <a:bodyPr wrap="square">
            <a:spAutoFit/>
          </a:bodyPr>
          <a:lstStyle/>
          <a:p>
            <a:r>
              <a:rPr lang="en-US" dirty="0"/>
              <a:t>Since 1963, Professor </a:t>
            </a:r>
            <a:r>
              <a:rPr lang="pl-PL" dirty="0" smtClean="0"/>
              <a:t> was </a:t>
            </a:r>
            <a:r>
              <a:rPr lang="pl-PL" dirty="0" err="1" smtClean="0"/>
              <a:t>involved</a:t>
            </a:r>
            <a:r>
              <a:rPr lang="pl-PL" dirty="0" smtClean="0"/>
              <a:t> in </a:t>
            </a:r>
            <a:r>
              <a:rPr lang="pl-PL" dirty="0" err="1" smtClean="0"/>
              <a:t>research</a:t>
            </a:r>
            <a:r>
              <a:rPr lang="pl-PL" dirty="0" smtClean="0"/>
              <a:t> </a:t>
            </a:r>
            <a:r>
              <a:rPr lang="pl-PL" dirty="0" err="1" smtClean="0"/>
              <a:t>focused</a:t>
            </a:r>
            <a:r>
              <a:rPr lang="pl-PL" dirty="0" smtClean="0"/>
              <a:t> on</a:t>
            </a:r>
            <a:r>
              <a:rPr lang="en-US" dirty="0" smtClean="0"/>
              <a:t> </a:t>
            </a:r>
            <a:r>
              <a:rPr lang="en-US" dirty="0"/>
              <a:t>explosive </a:t>
            </a:r>
            <a:r>
              <a:rPr lang="pl-PL" dirty="0" err="1" smtClean="0"/>
              <a:t>cladding</a:t>
            </a:r>
            <a:r>
              <a:rPr lang="en-US" dirty="0" smtClean="0"/>
              <a:t> </a:t>
            </a:r>
            <a:r>
              <a:rPr lang="en-US" dirty="0"/>
              <a:t>of metals. </a:t>
            </a:r>
            <a:r>
              <a:rPr lang="pl-PL" dirty="0" smtClean="0"/>
              <a:t>H</a:t>
            </a:r>
            <a:r>
              <a:rPr lang="en-US" dirty="0" smtClean="0"/>
              <a:t>e was</a:t>
            </a:r>
            <a:r>
              <a:rPr lang="pl-PL" dirty="0" smtClean="0"/>
              <a:t> </a:t>
            </a:r>
            <a:r>
              <a:rPr lang="pl-PL" dirty="0" smtClean="0"/>
              <a:t>a </a:t>
            </a:r>
            <a:r>
              <a:rPr lang="pl-PL" dirty="0" err="1" smtClean="0"/>
              <a:t>world</a:t>
            </a:r>
            <a:r>
              <a:rPr lang="pl-PL" dirty="0" smtClean="0"/>
              <a:t> </a:t>
            </a:r>
            <a:r>
              <a:rPr lang="pl-PL" dirty="0" err="1" smtClean="0"/>
              <a:t>renowned</a:t>
            </a:r>
            <a:r>
              <a:rPr lang="pl-PL" dirty="0" smtClean="0"/>
              <a:t> </a:t>
            </a:r>
            <a:r>
              <a:rPr lang="en-US" dirty="0" smtClean="0"/>
              <a:t>authority </a:t>
            </a:r>
            <a:r>
              <a:rPr lang="pl-PL" dirty="0" smtClean="0"/>
              <a:t>on</a:t>
            </a:r>
            <a:r>
              <a:rPr lang="en-US" dirty="0" smtClean="0"/>
              <a:t> </a:t>
            </a:r>
            <a:r>
              <a:rPr lang="en-US" dirty="0"/>
              <a:t>this </a:t>
            </a:r>
            <a:r>
              <a:rPr lang="en-US" dirty="0" smtClean="0"/>
              <a:t>field</a:t>
            </a:r>
            <a:r>
              <a:rPr lang="pl-PL" dirty="0" smtClean="0"/>
              <a:t>,</a:t>
            </a:r>
            <a:r>
              <a:rPr lang="en-US" dirty="0" smtClean="0"/>
              <a:t> </a:t>
            </a:r>
            <a:r>
              <a:rPr lang="en-US" dirty="0" smtClean="0"/>
              <a:t>creating </a:t>
            </a:r>
            <a:r>
              <a:rPr lang="pl-PL" dirty="0" err="1" smtClean="0"/>
              <a:t>his</a:t>
            </a:r>
            <a:r>
              <a:rPr lang="pl-PL" dirty="0" smtClean="0"/>
              <a:t> </a:t>
            </a:r>
            <a:r>
              <a:rPr lang="en-US" dirty="0" smtClean="0"/>
              <a:t>own </a:t>
            </a:r>
            <a:r>
              <a:rPr lang="en-US" dirty="0"/>
              <a:t>scientific </a:t>
            </a:r>
            <a:r>
              <a:rPr lang="en-US" dirty="0" smtClean="0"/>
              <a:t>school. </a:t>
            </a:r>
            <a:endParaRPr lang="pl-PL" dirty="0" smtClean="0"/>
          </a:p>
          <a:p>
            <a:endParaRPr lang="pl-PL" dirty="0"/>
          </a:p>
          <a:p>
            <a:r>
              <a:rPr lang="pl-PL" dirty="0" smtClean="0"/>
              <a:t>His </a:t>
            </a:r>
            <a:r>
              <a:rPr lang="pl-PL" dirty="0" err="1" smtClean="0"/>
              <a:t>professional</a:t>
            </a:r>
            <a:r>
              <a:rPr lang="en-US" dirty="0" smtClean="0"/>
              <a:t> </a:t>
            </a:r>
            <a:r>
              <a:rPr lang="en-US" dirty="0" smtClean="0"/>
              <a:t>achievements</a:t>
            </a:r>
            <a:r>
              <a:rPr lang="pl-PL" dirty="0" smtClean="0"/>
              <a:t> in the </a:t>
            </a:r>
            <a:r>
              <a:rPr lang="pl-PL" dirty="0" err="1" smtClean="0"/>
              <a:t>topic</a:t>
            </a:r>
            <a:r>
              <a:rPr lang="pl-PL" dirty="0" smtClean="0"/>
              <a:t> of </a:t>
            </a:r>
            <a:r>
              <a:rPr lang="pl-PL" dirty="0" err="1" smtClean="0"/>
              <a:t>explosive</a:t>
            </a:r>
            <a:r>
              <a:rPr lang="pl-PL" dirty="0" smtClean="0"/>
              <a:t> </a:t>
            </a:r>
            <a:r>
              <a:rPr lang="pl-PL" dirty="0" err="1" smtClean="0"/>
              <a:t>cladding</a:t>
            </a:r>
            <a:r>
              <a:rPr lang="en-US" dirty="0" smtClean="0"/>
              <a:t> </a:t>
            </a:r>
            <a:r>
              <a:rPr lang="pl-PL" dirty="0" err="1" smtClean="0"/>
              <a:t>were</a:t>
            </a:r>
            <a:r>
              <a:rPr lang="pl-PL" dirty="0" smtClean="0"/>
              <a:t> </a:t>
            </a:r>
            <a:r>
              <a:rPr lang="en-US" dirty="0" smtClean="0"/>
              <a:t>documented </a:t>
            </a:r>
            <a:r>
              <a:rPr lang="en-US" dirty="0"/>
              <a:t>in </a:t>
            </a:r>
            <a:r>
              <a:rPr lang="pl-PL" dirty="0" smtClean="0"/>
              <a:t>2</a:t>
            </a:r>
            <a:r>
              <a:rPr lang="en-US" dirty="0" smtClean="0"/>
              <a:t> books</a:t>
            </a:r>
            <a:r>
              <a:rPr lang="en-US" dirty="0"/>
              <a:t>, 2 </a:t>
            </a:r>
            <a:r>
              <a:rPr lang="en-US" dirty="0" smtClean="0"/>
              <a:t>monographs, </a:t>
            </a:r>
            <a:r>
              <a:rPr lang="en-US" dirty="0"/>
              <a:t>1 </a:t>
            </a:r>
            <a:r>
              <a:rPr lang="en-US" dirty="0" smtClean="0"/>
              <a:t>habilitation, </a:t>
            </a:r>
            <a:r>
              <a:rPr lang="en-US" dirty="0"/>
              <a:t>4 doctoral </a:t>
            </a:r>
            <a:r>
              <a:rPr lang="pl-PL" dirty="0" err="1" smtClean="0"/>
              <a:t>dissertations</a:t>
            </a:r>
            <a:r>
              <a:rPr lang="en-US" dirty="0" smtClean="0"/>
              <a:t>, </a:t>
            </a:r>
            <a:r>
              <a:rPr lang="en-US" dirty="0"/>
              <a:t>50 master's </a:t>
            </a:r>
            <a:r>
              <a:rPr lang="pl-PL" dirty="0" err="1" smtClean="0"/>
              <a:t>thesis</a:t>
            </a:r>
            <a:r>
              <a:rPr lang="en-US" dirty="0" smtClean="0"/>
              <a:t>, </a:t>
            </a:r>
            <a:r>
              <a:rPr lang="en-US" dirty="0"/>
              <a:t>9 patents and over 120 </a:t>
            </a:r>
            <a:r>
              <a:rPr lang="pl-PL" dirty="0" err="1" smtClean="0"/>
              <a:t>other</a:t>
            </a:r>
            <a:r>
              <a:rPr lang="pl-PL" dirty="0" smtClean="0"/>
              <a:t> </a:t>
            </a:r>
            <a:r>
              <a:rPr lang="en-US" dirty="0" smtClean="0"/>
              <a:t>publications</a:t>
            </a:r>
            <a:r>
              <a:rPr lang="en-US" dirty="0"/>
              <a:t>. </a:t>
            </a:r>
            <a:endParaRPr lang="pl-PL" dirty="0" smtClean="0"/>
          </a:p>
        </p:txBody>
      </p:sp>
      <p:sp>
        <p:nvSpPr>
          <p:cNvPr id="8" name="Prostokąt 7"/>
          <p:cNvSpPr/>
          <p:nvPr/>
        </p:nvSpPr>
        <p:spPr>
          <a:xfrm>
            <a:off x="2699792" y="3327498"/>
            <a:ext cx="6048672" cy="1477328"/>
          </a:xfrm>
          <a:prstGeom prst="rect">
            <a:avLst/>
          </a:prstGeom>
        </p:spPr>
        <p:txBody>
          <a:bodyPr wrap="square">
            <a:spAutoFit/>
          </a:bodyPr>
          <a:lstStyle/>
          <a:p>
            <a:endParaRPr lang="pl-PL" dirty="0"/>
          </a:p>
          <a:p>
            <a:r>
              <a:rPr lang="pl-PL" dirty="0"/>
              <a:t>Prof. </a:t>
            </a:r>
            <a:r>
              <a:rPr lang="pl-PL" dirty="0" err="1"/>
              <a:t>Walczak’s</a:t>
            </a:r>
            <a:r>
              <a:rPr lang="en-US" dirty="0"/>
              <a:t> team was </a:t>
            </a:r>
            <a:r>
              <a:rPr lang="pl-PL" dirty="0"/>
              <a:t>one of the </a:t>
            </a:r>
            <a:r>
              <a:rPr lang="pl-PL" dirty="0" err="1"/>
              <a:t>few</a:t>
            </a:r>
            <a:r>
              <a:rPr lang="en-US" dirty="0"/>
              <a:t> in Poland and in Europe, </a:t>
            </a:r>
            <a:r>
              <a:rPr lang="en-US" dirty="0" smtClean="0"/>
              <a:t>manufacturer</a:t>
            </a:r>
            <a:r>
              <a:rPr lang="pl-PL" dirty="0" smtClean="0"/>
              <a:t>s </a:t>
            </a:r>
            <a:r>
              <a:rPr lang="en-US" dirty="0" smtClean="0"/>
              <a:t>of </a:t>
            </a:r>
            <a:r>
              <a:rPr lang="pl-PL" dirty="0" err="1"/>
              <a:t>welding</a:t>
            </a:r>
            <a:r>
              <a:rPr lang="pl-PL" dirty="0"/>
              <a:t> </a:t>
            </a:r>
            <a:r>
              <a:rPr lang="en-US" dirty="0"/>
              <a:t>connectors</a:t>
            </a:r>
            <a:r>
              <a:rPr lang="pl-PL" dirty="0"/>
              <a:t>:</a:t>
            </a:r>
            <a:r>
              <a:rPr lang="en-US" dirty="0"/>
              <a:t> steel + Al + </a:t>
            </a:r>
            <a:r>
              <a:rPr lang="en-US" dirty="0" err="1"/>
              <a:t>AlMg</a:t>
            </a:r>
            <a:r>
              <a:rPr lang="en-US" dirty="0"/>
              <a:t>. </a:t>
            </a:r>
            <a:r>
              <a:rPr lang="pl-PL" dirty="0"/>
              <a:t>His team </a:t>
            </a:r>
            <a:r>
              <a:rPr lang="pl-PL" dirty="0" err="1"/>
              <a:t>also</a:t>
            </a:r>
            <a:r>
              <a:rPr lang="pl-PL" dirty="0"/>
              <a:t> </a:t>
            </a:r>
            <a:r>
              <a:rPr lang="pl-PL" dirty="0" err="1"/>
              <a:t>established</a:t>
            </a:r>
            <a:r>
              <a:rPr lang="pl-PL" dirty="0"/>
              <a:t> th</a:t>
            </a:r>
            <a:r>
              <a:rPr lang="en-US" dirty="0"/>
              <a:t>e technology of </a:t>
            </a:r>
            <a:r>
              <a:rPr lang="pl-PL" dirty="0" err="1"/>
              <a:t>cladding</a:t>
            </a:r>
            <a:r>
              <a:rPr lang="pl-PL" dirty="0"/>
              <a:t> of</a:t>
            </a:r>
            <a:r>
              <a:rPr lang="en-US" dirty="0"/>
              <a:t> many other </a:t>
            </a:r>
            <a:r>
              <a:rPr lang="en-US" dirty="0" smtClean="0"/>
              <a:t>metals</a:t>
            </a:r>
            <a:r>
              <a:rPr lang="pl-PL" dirty="0" smtClean="0"/>
              <a:t> </a:t>
            </a:r>
            <a:r>
              <a:rPr lang="pl-PL" dirty="0"/>
              <a:t>for  </a:t>
            </a:r>
            <a:r>
              <a:rPr lang="pl-PL" dirty="0" err="1"/>
              <a:t>various</a:t>
            </a:r>
            <a:r>
              <a:rPr lang="pl-PL" dirty="0"/>
              <a:t> </a:t>
            </a:r>
            <a:r>
              <a:rPr lang="pl-PL" dirty="0" err="1"/>
              <a:t>applications</a:t>
            </a:r>
            <a:r>
              <a:rPr lang="pl-PL" dirty="0"/>
              <a:t>. </a:t>
            </a:r>
            <a:endParaRPr lang="en-US" dirty="0"/>
          </a:p>
        </p:txBody>
      </p:sp>
    </p:spTree>
    <p:extLst>
      <p:ext uri="{BB962C8B-B14F-4D97-AF65-F5344CB8AC3E}">
        <p14:creationId xmlns:p14="http://schemas.microsoft.com/office/powerpoint/2010/main" val="4035807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rotWithShape="1">
          <a:blip r:embed="rId2">
            <a:extLst>
              <a:ext uri="{28A0092B-C50C-407E-A947-70E740481C1C}">
                <a14:useLocalDpi xmlns:a14="http://schemas.microsoft.com/office/drawing/2010/main" val="0"/>
              </a:ext>
            </a:extLst>
          </a:blip>
          <a:srcRect l="4593" t="9562" r="73016" b="50000"/>
          <a:stretch/>
        </p:blipFill>
        <p:spPr>
          <a:xfrm>
            <a:off x="6804248" y="5445224"/>
            <a:ext cx="2160000" cy="1188877"/>
          </a:xfrm>
          <a:prstGeom prst="rect">
            <a:avLst/>
          </a:prstGeom>
        </p:spPr>
      </p:pic>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179512" y="948524"/>
            <a:ext cx="4464496" cy="5685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Prostokąt 2"/>
          <p:cNvSpPr/>
          <p:nvPr/>
        </p:nvSpPr>
        <p:spPr>
          <a:xfrm>
            <a:off x="4824970" y="982135"/>
            <a:ext cx="3888552" cy="2246769"/>
          </a:xfrm>
          <a:prstGeom prst="rect">
            <a:avLst/>
          </a:prstGeom>
        </p:spPr>
        <p:txBody>
          <a:bodyPr wrap="square">
            <a:spAutoFit/>
          </a:bodyPr>
          <a:lstStyle/>
          <a:p>
            <a:r>
              <a:rPr lang="pl-PL" sz="2800" dirty="0" smtClean="0"/>
              <a:t>Many </a:t>
            </a:r>
            <a:r>
              <a:rPr lang="en-US" sz="2800" dirty="0" smtClean="0"/>
              <a:t>years of</a:t>
            </a:r>
            <a:r>
              <a:rPr lang="pl-PL" sz="2800" dirty="0" smtClean="0"/>
              <a:t> </a:t>
            </a:r>
            <a:r>
              <a:rPr lang="pl-PL" sz="2800" dirty="0" err="1"/>
              <a:t>his</a:t>
            </a:r>
            <a:r>
              <a:rPr lang="pl-PL" sz="2800" dirty="0"/>
              <a:t> </a:t>
            </a:r>
            <a:r>
              <a:rPr lang="pl-PL" sz="2800" dirty="0" err="1"/>
              <a:t>work</a:t>
            </a:r>
            <a:r>
              <a:rPr lang="pl-PL" sz="2800" dirty="0"/>
              <a:t> </a:t>
            </a:r>
            <a:r>
              <a:rPr lang="pl-PL" sz="2800" dirty="0" err="1" smtClean="0"/>
              <a:t>were</a:t>
            </a:r>
            <a:r>
              <a:rPr lang="pl-PL" sz="2800" dirty="0" smtClean="0"/>
              <a:t> </a:t>
            </a:r>
            <a:r>
              <a:rPr lang="pl-PL" sz="2800" dirty="0" err="1" smtClean="0"/>
              <a:t>summarized</a:t>
            </a:r>
            <a:r>
              <a:rPr lang="pl-PL" sz="2800" dirty="0" smtClean="0"/>
              <a:t> by a </a:t>
            </a:r>
            <a:r>
              <a:rPr lang="pl-PL" sz="2800" dirty="0" err="1" smtClean="0"/>
              <a:t>release</a:t>
            </a:r>
            <a:r>
              <a:rPr lang="pl-PL" sz="2800" dirty="0" smtClean="0"/>
              <a:t> </a:t>
            </a:r>
            <a:r>
              <a:rPr lang="pl-PL" sz="2800" dirty="0"/>
              <a:t>of </a:t>
            </a:r>
            <a:r>
              <a:rPr lang="en-US" sz="2800" dirty="0"/>
              <a:t>a book</a:t>
            </a:r>
            <a:r>
              <a:rPr lang="pl-PL" sz="2800" dirty="0"/>
              <a:t>: </a:t>
            </a:r>
            <a:r>
              <a:rPr lang="en-US" sz="2800" dirty="0"/>
              <a:t>'Explosive welding of </a:t>
            </a:r>
            <a:r>
              <a:rPr lang="en-US" sz="2800" dirty="0" smtClean="0"/>
              <a:t>metals</a:t>
            </a:r>
            <a:r>
              <a:rPr lang="pl-PL" sz="2800" dirty="0" smtClean="0"/>
              <a:t>’</a:t>
            </a:r>
            <a:r>
              <a:rPr lang="en-US" sz="2800" dirty="0" smtClean="0"/>
              <a:t>.</a:t>
            </a:r>
            <a:endParaRPr lang="pl-PL" sz="2800" dirty="0"/>
          </a:p>
        </p:txBody>
      </p:sp>
    </p:spTree>
    <p:extLst>
      <p:ext uri="{BB962C8B-B14F-4D97-AF65-F5344CB8AC3E}">
        <p14:creationId xmlns:p14="http://schemas.microsoft.com/office/powerpoint/2010/main" val="2464118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ism.ac.ru/events/EPNM2014/images/walczak.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3" y="3356992"/>
            <a:ext cx="2387521" cy="3410744"/>
          </a:xfrm>
          <a:prstGeom prst="rect">
            <a:avLst/>
          </a:prstGeom>
          <a:noFill/>
          <a:extLst>
            <a:ext uri="{909E8E84-426E-40DD-AFC4-6F175D3DCCD1}">
              <a14:hiddenFill xmlns:a14="http://schemas.microsoft.com/office/drawing/2010/main">
                <a:solidFill>
                  <a:srgbClr val="FFFFFF"/>
                </a:solidFill>
              </a14:hiddenFill>
            </a:ext>
          </a:extLst>
        </p:spPr>
      </p:pic>
      <p:pic>
        <p:nvPicPr>
          <p:cNvPr id="5" name="Obraz 4"/>
          <p:cNvPicPr>
            <a:picLocks noChangeAspect="1"/>
          </p:cNvPicPr>
          <p:nvPr/>
        </p:nvPicPr>
        <p:blipFill rotWithShape="1">
          <a:blip r:embed="rId3">
            <a:extLst>
              <a:ext uri="{28A0092B-C50C-407E-A947-70E740481C1C}">
                <a14:useLocalDpi xmlns:a14="http://schemas.microsoft.com/office/drawing/2010/main" val="0"/>
              </a:ext>
            </a:extLst>
          </a:blip>
          <a:srcRect l="4593" t="9562" r="73016" b="50000"/>
          <a:stretch/>
        </p:blipFill>
        <p:spPr>
          <a:xfrm>
            <a:off x="6804248" y="5445224"/>
            <a:ext cx="2160000" cy="1188877"/>
          </a:xfrm>
          <a:prstGeom prst="rect">
            <a:avLst/>
          </a:prstGeom>
        </p:spPr>
      </p:pic>
      <p:sp>
        <p:nvSpPr>
          <p:cNvPr id="3" name="Prostokąt 2"/>
          <p:cNvSpPr/>
          <p:nvPr/>
        </p:nvSpPr>
        <p:spPr>
          <a:xfrm>
            <a:off x="502692" y="836877"/>
            <a:ext cx="8389787" cy="1754326"/>
          </a:xfrm>
          <a:prstGeom prst="rect">
            <a:avLst/>
          </a:prstGeom>
        </p:spPr>
        <p:txBody>
          <a:bodyPr wrap="square">
            <a:spAutoFit/>
          </a:bodyPr>
          <a:lstStyle/>
          <a:p>
            <a:r>
              <a:rPr lang="en-US" dirty="0"/>
              <a:t>In addition to </a:t>
            </a:r>
            <a:r>
              <a:rPr lang="pl-PL" dirty="0" smtClean="0"/>
              <a:t>hi</a:t>
            </a:r>
            <a:r>
              <a:rPr lang="en-US" dirty="0" smtClean="0"/>
              <a:t>s teaching</a:t>
            </a:r>
            <a:r>
              <a:rPr lang="pl-PL" dirty="0" smtClean="0"/>
              <a:t> </a:t>
            </a:r>
            <a:r>
              <a:rPr lang="pl-PL" dirty="0" err="1" smtClean="0"/>
              <a:t>activity</a:t>
            </a:r>
            <a:r>
              <a:rPr lang="en-US" dirty="0" smtClean="0"/>
              <a:t>, </a:t>
            </a:r>
            <a:r>
              <a:rPr lang="en-US" dirty="0"/>
              <a:t>which he considered </a:t>
            </a:r>
            <a:r>
              <a:rPr lang="pl-PL" dirty="0" smtClean="0"/>
              <a:t>to be </a:t>
            </a:r>
            <a:r>
              <a:rPr lang="en-US" dirty="0" smtClean="0"/>
              <a:t>the </a:t>
            </a:r>
            <a:r>
              <a:rPr lang="en-US" dirty="0"/>
              <a:t>most </a:t>
            </a:r>
            <a:r>
              <a:rPr lang="en-US" dirty="0" smtClean="0"/>
              <a:t>important, </a:t>
            </a:r>
            <a:r>
              <a:rPr lang="pl-PL" dirty="0" smtClean="0"/>
              <a:t>P</a:t>
            </a:r>
            <a:r>
              <a:rPr lang="en-US" dirty="0" err="1" smtClean="0"/>
              <a:t>rofessor</a:t>
            </a:r>
            <a:r>
              <a:rPr lang="en-US" dirty="0" smtClean="0"/>
              <a:t> </a:t>
            </a:r>
            <a:r>
              <a:rPr lang="pl-PL" dirty="0" smtClean="0"/>
              <a:t>was </a:t>
            </a:r>
            <a:r>
              <a:rPr lang="pl-PL" dirty="0" err="1" smtClean="0"/>
              <a:t>engaged</a:t>
            </a:r>
            <a:r>
              <a:rPr lang="pl-PL" dirty="0" smtClean="0"/>
              <a:t> in</a:t>
            </a:r>
            <a:r>
              <a:rPr lang="en-US" dirty="0" smtClean="0"/>
              <a:t> </a:t>
            </a:r>
            <a:r>
              <a:rPr lang="en-US" dirty="0"/>
              <a:t>extensive </a:t>
            </a:r>
            <a:r>
              <a:rPr lang="en-US" dirty="0" smtClean="0"/>
              <a:t>scientific</a:t>
            </a:r>
            <a:r>
              <a:rPr lang="pl-PL" dirty="0" smtClean="0"/>
              <a:t> </a:t>
            </a:r>
            <a:r>
              <a:rPr lang="en-US" dirty="0" smtClean="0"/>
              <a:t>and </a:t>
            </a:r>
            <a:r>
              <a:rPr lang="en-US" dirty="0" smtClean="0"/>
              <a:t>educational</a:t>
            </a:r>
            <a:r>
              <a:rPr lang="pl-PL" dirty="0" smtClean="0"/>
              <a:t> </a:t>
            </a:r>
            <a:r>
              <a:rPr lang="pl-PL" dirty="0" err="1" smtClean="0"/>
              <a:t>activities</a:t>
            </a:r>
            <a:r>
              <a:rPr lang="en-US" dirty="0" smtClean="0"/>
              <a:t>. </a:t>
            </a:r>
            <a:endParaRPr lang="pl-PL" dirty="0" smtClean="0"/>
          </a:p>
          <a:p>
            <a:endParaRPr lang="pl-PL" dirty="0"/>
          </a:p>
          <a:p>
            <a:r>
              <a:rPr lang="en-US" dirty="0" smtClean="0"/>
              <a:t>Since </a:t>
            </a:r>
            <a:r>
              <a:rPr lang="en-US" dirty="0"/>
              <a:t>1968 he </a:t>
            </a:r>
            <a:r>
              <a:rPr lang="en-US" dirty="0" smtClean="0"/>
              <a:t>was</a:t>
            </a:r>
            <a:r>
              <a:rPr lang="pl-PL" dirty="0" smtClean="0"/>
              <a:t> a</a:t>
            </a:r>
            <a:r>
              <a:rPr lang="en-US" dirty="0" smtClean="0"/>
              <a:t> </a:t>
            </a:r>
            <a:r>
              <a:rPr lang="en-US" dirty="0"/>
              <a:t>chairman of the Provincial Committee of the </a:t>
            </a:r>
            <a:r>
              <a:rPr lang="en-US" dirty="0" smtClean="0"/>
              <a:t>Welding</a:t>
            </a:r>
            <a:r>
              <a:rPr lang="pl-PL" dirty="0" smtClean="0"/>
              <a:t>.</a:t>
            </a:r>
            <a:r>
              <a:rPr lang="en-US" dirty="0" smtClean="0"/>
              <a:t> </a:t>
            </a:r>
            <a:r>
              <a:rPr lang="pl-PL" dirty="0" smtClean="0"/>
              <a:t>He was </a:t>
            </a:r>
            <a:r>
              <a:rPr lang="pl-PL" dirty="0" err="1" smtClean="0"/>
              <a:t>an</a:t>
            </a:r>
            <a:r>
              <a:rPr lang="pl-PL" dirty="0" smtClean="0"/>
              <a:t> </a:t>
            </a:r>
            <a:r>
              <a:rPr lang="en-US" dirty="0" smtClean="0"/>
              <a:t>active </a:t>
            </a:r>
            <a:r>
              <a:rPr lang="pl-PL" dirty="0" err="1" smtClean="0"/>
              <a:t>member</a:t>
            </a:r>
            <a:r>
              <a:rPr lang="pl-PL" dirty="0" smtClean="0"/>
              <a:t> of</a:t>
            </a:r>
            <a:r>
              <a:rPr lang="en-US" dirty="0" smtClean="0"/>
              <a:t> </a:t>
            </a:r>
            <a:r>
              <a:rPr lang="en-US" dirty="0"/>
              <a:t>the Welding Society of </a:t>
            </a:r>
            <a:r>
              <a:rPr lang="pl-PL" dirty="0" err="1" smtClean="0"/>
              <a:t>Polish</a:t>
            </a:r>
            <a:r>
              <a:rPr lang="pl-PL" dirty="0" smtClean="0"/>
              <a:t> </a:t>
            </a:r>
            <a:r>
              <a:rPr lang="en-US" dirty="0" smtClean="0"/>
              <a:t>Mechanical </a:t>
            </a:r>
            <a:r>
              <a:rPr lang="en-US" dirty="0"/>
              <a:t>Engineers </a:t>
            </a:r>
            <a:r>
              <a:rPr lang="en-US" dirty="0" smtClean="0"/>
              <a:t>and</a:t>
            </a:r>
            <a:r>
              <a:rPr lang="pl-PL" dirty="0" smtClean="0"/>
              <a:t> </a:t>
            </a:r>
            <a:r>
              <a:rPr lang="en-US" dirty="0" smtClean="0"/>
              <a:t>Polish Federation </a:t>
            </a:r>
            <a:r>
              <a:rPr lang="pl-PL" dirty="0" smtClean="0"/>
              <a:t>o</a:t>
            </a:r>
            <a:r>
              <a:rPr lang="en-US" dirty="0" smtClean="0"/>
              <a:t>f Engineering Associations. </a:t>
            </a:r>
            <a:endParaRPr lang="pl-PL" dirty="0"/>
          </a:p>
        </p:txBody>
      </p:sp>
      <p:sp>
        <p:nvSpPr>
          <p:cNvPr id="4" name="Prostokąt 3"/>
          <p:cNvSpPr/>
          <p:nvPr/>
        </p:nvSpPr>
        <p:spPr>
          <a:xfrm>
            <a:off x="2694526" y="2924944"/>
            <a:ext cx="6269722" cy="2308324"/>
          </a:xfrm>
          <a:prstGeom prst="rect">
            <a:avLst/>
          </a:prstGeom>
        </p:spPr>
        <p:txBody>
          <a:bodyPr wrap="square">
            <a:spAutoFit/>
          </a:bodyPr>
          <a:lstStyle/>
          <a:p>
            <a:r>
              <a:rPr lang="en-US" dirty="0"/>
              <a:t>He was a long-standing member of the Welding Institute in Gliwice, a member of the Technical Board of the Polish Register of Shipping and the editor of the Review of Welding. </a:t>
            </a:r>
            <a:endParaRPr lang="pl-PL" dirty="0"/>
          </a:p>
          <a:p>
            <a:endParaRPr lang="pl-PL" dirty="0"/>
          </a:p>
          <a:p>
            <a:r>
              <a:rPr lang="en-US" dirty="0"/>
              <a:t>H</a:t>
            </a:r>
            <a:r>
              <a:rPr lang="pl-PL" dirty="0"/>
              <a:t>e was </a:t>
            </a:r>
            <a:r>
              <a:rPr lang="pl-PL" dirty="0" err="1"/>
              <a:t>many</a:t>
            </a:r>
            <a:r>
              <a:rPr lang="pl-PL" dirty="0"/>
              <a:t> </a:t>
            </a:r>
            <a:r>
              <a:rPr lang="pl-PL" dirty="0" err="1"/>
              <a:t>times</a:t>
            </a:r>
            <a:r>
              <a:rPr lang="pl-PL" dirty="0"/>
              <a:t> </a:t>
            </a:r>
            <a:r>
              <a:rPr lang="pl-PL" dirty="0" err="1"/>
              <a:t>awarded</a:t>
            </a:r>
            <a:r>
              <a:rPr lang="pl-PL" dirty="0"/>
              <a:t> for </a:t>
            </a:r>
            <a:r>
              <a:rPr lang="pl-PL" dirty="0" err="1"/>
              <a:t>his</a:t>
            </a:r>
            <a:r>
              <a:rPr lang="en-US" dirty="0"/>
              <a:t> </a:t>
            </a:r>
            <a:r>
              <a:rPr lang="en-US" dirty="0" smtClean="0"/>
              <a:t>achievements</a:t>
            </a:r>
            <a:r>
              <a:rPr lang="pl-PL" dirty="0"/>
              <a:t> </a:t>
            </a:r>
            <a:r>
              <a:rPr lang="pl-PL" dirty="0" smtClean="0"/>
              <a:t>and </a:t>
            </a:r>
            <a:r>
              <a:rPr lang="en-US" dirty="0" smtClean="0"/>
              <a:t>honored </a:t>
            </a:r>
            <a:r>
              <a:rPr lang="en-US" dirty="0"/>
              <a:t>with </a:t>
            </a:r>
            <a:r>
              <a:rPr lang="pl-PL" dirty="0" err="1"/>
              <a:t>following</a:t>
            </a:r>
            <a:r>
              <a:rPr lang="pl-PL" dirty="0"/>
              <a:t> </a:t>
            </a:r>
            <a:r>
              <a:rPr lang="en-US" dirty="0"/>
              <a:t>national awards: Silver and Gold Cross of Merit, Order of </a:t>
            </a:r>
            <a:r>
              <a:rPr lang="en-US" dirty="0" err="1"/>
              <a:t>Polonia</a:t>
            </a:r>
            <a:r>
              <a:rPr lang="en-US" dirty="0"/>
              <a:t> </a:t>
            </a:r>
            <a:r>
              <a:rPr lang="en-US" dirty="0" err="1"/>
              <a:t>Restituta</a:t>
            </a:r>
            <a:r>
              <a:rPr lang="en-US" dirty="0"/>
              <a:t> and Medal of the National Education Commission</a:t>
            </a:r>
            <a:r>
              <a:rPr lang="pl-PL" dirty="0"/>
              <a:t> and </a:t>
            </a:r>
            <a:r>
              <a:rPr lang="pl-PL" dirty="0" err="1"/>
              <a:t>others</a:t>
            </a:r>
            <a:r>
              <a:rPr lang="en-US" dirty="0"/>
              <a:t>.</a:t>
            </a:r>
            <a:endParaRPr lang="pl-PL" dirty="0"/>
          </a:p>
        </p:txBody>
      </p:sp>
    </p:spTree>
    <p:extLst>
      <p:ext uri="{BB962C8B-B14F-4D97-AF65-F5344CB8AC3E}">
        <p14:creationId xmlns:p14="http://schemas.microsoft.com/office/powerpoint/2010/main" val="1259442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rotWithShape="1">
          <a:blip r:embed="rId2">
            <a:extLst>
              <a:ext uri="{28A0092B-C50C-407E-A947-70E740481C1C}">
                <a14:useLocalDpi xmlns:a14="http://schemas.microsoft.com/office/drawing/2010/main" val="0"/>
              </a:ext>
            </a:extLst>
          </a:blip>
          <a:srcRect l="4593" t="9562" r="73016" b="50000"/>
          <a:stretch/>
        </p:blipFill>
        <p:spPr>
          <a:xfrm>
            <a:off x="6804248" y="5445224"/>
            <a:ext cx="2160000" cy="1188877"/>
          </a:xfrm>
          <a:prstGeom prst="rect">
            <a:avLst/>
          </a:prstGeom>
        </p:spPr>
      </p:pic>
      <p:sp>
        <p:nvSpPr>
          <p:cNvPr id="2" name="Prostokąt 1"/>
          <p:cNvSpPr/>
          <p:nvPr/>
        </p:nvSpPr>
        <p:spPr>
          <a:xfrm>
            <a:off x="5405813" y="4005064"/>
            <a:ext cx="3558435" cy="923330"/>
          </a:xfrm>
          <a:prstGeom prst="rect">
            <a:avLst/>
          </a:prstGeom>
        </p:spPr>
        <p:txBody>
          <a:bodyPr wrap="square">
            <a:spAutoFit/>
          </a:bodyPr>
          <a:lstStyle/>
          <a:p>
            <a:r>
              <a:rPr lang="pl-PL" i="1" dirty="0"/>
              <a:t>Prof. </a:t>
            </a:r>
            <a:r>
              <a:rPr lang="pl-PL" i="1" dirty="0" smtClean="0"/>
              <a:t>Dr. </a:t>
            </a:r>
            <a:r>
              <a:rPr lang="pl-PL" i="1" dirty="0" err="1" smtClean="0"/>
              <a:t>eng</a:t>
            </a:r>
            <a:r>
              <a:rPr lang="pl-PL" i="1" dirty="0" smtClean="0"/>
              <a:t>. </a:t>
            </a:r>
            <a:r>
              <a:rPr lang="pl-PL" i="1" dirty="0"/>
              <a:t>W. Walczak </a:t>
            </a:r>
            <a:r>
              <a:rPr lang="pl-PL" i="1" dirty="0" smtClean="0"/>
              <a:t>with </a:t>
            </a:r>
            <a:r>
              <a:rPr lang="pl-PL" i="1" dirty="0" err="1" smtClean="0"/>
              <a:t>friends</a:t>
            </a:r>
            <a:r>
              <a:rPr lang="pl-PL" i="1" dirty="0" smtClean="0"/>
              <a:t> from </a:t>
            </a:r>
            <a:r>
              <a:rPr lang="pl-PL" i="1" dirty="0" err="1" smtClean="0"/>
              <a:t>Faculty</a:t>
            </a:r>
            <a:r>
              <a:rPr lang="pl-PL" i="1" dirty="0" smtClean="0"/>
              <a:t> </a:t>
            </a:r>
            <a:r>
              <a:rPr lang="pl-PL" i="1" dirty="0" err="1" smtClean="0"/>
              <a:t>during</a:t>
            </a:r>
            <a:r>
              <a:rPr lang="pl-PL" i="1" dirty="0" smtClean="0"/>
              <a:t> the New </a:t>
            </a:r>
            <a:r>
              <a:rPr lang="pl-PL" i="1" dirty="0" err="1" smtClean="0"/>
              <a:t>Year</a:t>
            </a:r>
            <a:r>
              <a:rPr lang="pl-PL" i="1" dirty="0" smtClean="0"/>
              <a:t> party in 2008.</a:t>
            </a:r>
            <a:endParaRPr lang="pl-PL" dirty="0"/>
          </a:p>
        </p:txBody>
      </p:sp>
      <p:sp>
        <p:nvSpPr>
          <p:cNvPr id="6" name="Prostokąt 5"/>
          <p:cNvSpPr/>
          <p:nvPr/>
        </p:nvSpPr>
        <p:spPr>
          <a:xfrm>
            <a:off x="452240" y="777766"/>
            <a:ext cx="8512007" cy="400110"/>
          </a:xfrm>
          <a:prstGeom prst="rect">
            <a:avLst/>
          </a:prstGeom>
        </p:spPr>
        <p:txBody>
          <a:bodyPr wrap="square">
            <a:spAutoFit/>
          </a:bodyPr>
          <a:lstStyle/>
          <a:p>
            <a:r>
              <a:rPr lang="pl-PL" sz="2000" dirty="0" smtClean="0"/>
              <a:t>He was not </a:t>
            </a:r>
            <a:r>
              <a:rPr lang="pl-PL" sz="2000" dirty="0" err="1" smtClean="0"/>
              <a:t>only</a:t>
            </a:r>
            <a:r>
              <a:rPr lang="pl-PL" sz="2000" dirty="0" smtClean="0"/>
              <a:t> a </a:t>
            </a:r>
            <a:r>
              <a:rPr lang="pl-PL" sz="2000" dirty="0" err="1" smtClean="0"/>
              <a:t>great</a:t>
            </a:r>
            <a:r>
              <a:rPr lang="pl-PL" sz="2000" dirty="0" smtClean="0"/>
              <a:t> </a:t>
            </a:r>
            <a:r>
              <a:rPr lang="pl-PL" sz="2000" dirty="0" err="1" smtClean="0"/>
              <a:t>scientist</a:t>
            </a:r>
            <a:r>
              <a:rPr lang="pl-PL" sz="2000" dirty="0" smtClean="0"/>
              <a:t>, but </a:t>
            </a:r>
            <a:r>
              <a:rPr lang="pl-PL" sz="2000" dirty="0" err="1" smtClean="0"/>
              <a:t>also</a:t>
            </a:r>
            <a:r>
              <a:rPr lang="pl-PL" sz="2000" dirty="0" smtClean="0"/>
              <a:t> a mentor, a </a:t>
            </a:r>
            <a:r>
              <a:rPr lang="pl-PL" sz="2000" dirty="0" err="1" smtClean="0"/>
              <a:t>friend</a:t>
            </a:r>
            <a:r>
              <a:rPr lang="pl-PL" sz="2000" dirty="0" smtClean="0"/>
              <a:t>, a </a:t>
            </a:r>
            <a:r>
              <a:rPr lang="pl-PL" sz="2000" dirty="0" err="1" smtClean="0"/>
              <a:t>colleauge</a:t>
            </a:r>
            <a:r>
              <a:rPr lang="pl-PL" sz="2000" dirty="0" smtClean="0"/>
              <a:t>…</a:t>
            </a:r>
            <a:endParaRPr lang="pl-PL" sz="2000" dirty="0"/>
          </a:p>
        </p:txBody>
      </p:sp>
      <p:pic>
        <p:nvPicPr>
          <p:cNvPr id="3" name="Obraz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2241" y="1701896"/>
            <a:ext cx="4321418" cy="3239272"/>
          </a:xfrm>
          <a:prstGeom prst="rect">
            <a:avLst/>
          </a:prstGeom>
        </p:spPr>
      </p:pic>
      <p:pic>
        <p:nvPicPr>
          <p:cNvPr id="4" name="Obraz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32782" y="1412776"/>
            <a:ext cx="3467100" cy="2590800"/>
          </a:xfrm>
          <a:prstGeom prst="rect">
            <a:avLst/>
          </a:prstGeom>
        </p:spPr>
      </p:pic>
      <p:sp>
        <p:nvSpPr>
          <p:cNvPr id="7" name="Prostokąt 6"/>
          <p:cNvSpPr/>
          <p:nvPr/>
        </p:nvSpPr>
        <p:spPr>
          <a:xfrm>
            <a:off x="107504" y="4981669"/>
            <a:ext cx="6063976" cy="369332"/>
          </a:xfrm>
          <a:prstGeom prst="rect">
            <a:avLst/>
          </a:prstGeom>
        </p:spPr>
        <p:txBody>
          <a:bodyPr wrap="square">
            <a:spAutoFit/>
          </a:bodyPr>
          <a:lstStyle/>
          <a:p>
            <a:r>
              <a:rPr lang="pl-PL" i="1" dirty="0"/>
              <a:t>XII </a:t>
            </a:r>
            <a:r>
              <a:rPr lang="pl-PL" i="1" dirty="0" smtClean="0"/>
              <a:t>Meeting </a:t>
            </a:r>
            <a:r>
              <a:rPr lang="pl-PL" i="1" dirty="0" smtClean="0"/>
              <a:t>of </a:t>
            </a:r>
            <a:r>
              <a:rPr lang="pl-PL" i="1" dirty="0" err="1" smtClean="0"/>
              <a:t>Welding</a:t>
            </a:r>
            <a:r>
              <a:rPr lang="pl-PL" i="1" dirty="0" smtClean="0"/>
              <a:t> </a:t>
            </a:r>
            <a:r>
              <a:rPr lang="pl-PL" i="1" dirty="0" err="1" smtClean="0"/>
              <a:t>Engineers</a:t>
            </a:r>
            <a:r>
              <a:rPr lang="pl-PL" i="1" dirty="0" smtClean="0"/>
              <a:t> of the </a:t>
            </a:r>
            <a:r>
              <a:rPr lang="pl-PL" i="1" dirty="0" err="1" smtClean="0"/>
              <a:t>Coast</a:t>
            </a:r>
            <a:r>
              <a:rPr lang="pl-PL" i="1" dirty="0" smtClean="0"/>
              <a:t> in 2008 .</a:t>
            </a:r>
            <a:endParaRPr lang="pl-PL" dirty="0"/>
          </a:p>
        </p:txBody>
      </p:sp>
      <p:sp>
        <p:nvSpPr>
          <p:cNvPr id="11" name="Prostokąt 10"/>
          <p:cNvSpPr/>
          <p:nvPr/>
        </p:nvSpPr>
        <p:spPr>
          <a:xfrm>
            <a:off x="136179" y="5629087"/>
            <a:ext cx="5400600" cy="1015663"/>
          </a:xfrm>
          <a:prstGeom prst="rect">
            <a:avLst/>
          </a:prstGeom>
        </p:spPr>
        <p:txBody>
          <a:bodyPr wrap="square">
            <a:spAutoFit/>
          </a:bodyPr>
          <a:lstStyle/>
          <a:p>
            <a:r>
              <a:rPr lang="pl-PL" sz="2000" dirty="0" smtClean="0"/>
              <a:t>…</a:t>
            </a:r>
            <a:r>
              <a:rPr lang="pl-PL" sz="2000" dirty="0" err="1" smtClean="0"/>
              <a:t>his</a:t>
            </a:r>
            <a:r>
              <a:rPr lang="pl-PL" sz="2000" dirty="0" smtClean="0"/>
              <a:t> </a:t>
            </a:r>
            <a:r>
              <a:rPr lang="pl-PL" sz="2000" dirty="0" err="1" smtClean="0"/>
              <a:t>memory</a:t>
            </a:r>
            <a:r>
              <a:rPr lang="pl-PL" sz="2000" dirty="0" smtClean="0"/>
              <a:t> </a:t>
            </a:r>
            <a:r>
              <a:rPr lang="pl-PL" sz="2000" dirty="0" err="1" smtClean="0"/>
              <a:t>will</a:t>
            </a:r>
            <a:r>
              <a:rPr lang="pl-PL" sz="2000" dirty="0" smtClean="0"/>
              <a:t> </a:t>
            </a:r>
            <a:r>
              <a:rPr lang="pl-PL" sz="2000" dirty="0" err="1" smtClean="0"/>
              <a:t>stay</a:t>
            </a:r>
            <a:r>
              <a:rPr lang="pl-PL" sz="2000" dirty="0" smtClean="0"/>
              <a:t> with </a:t>
            </a:r>
            <a:r>
              <a:rPr lang="pl-PL" sz="2000" dirty="0" err="1" smtClean="0"/>
              <a:t>us</a:t>
            </a:r>
            <a:r>
              <a:rPr lang="pl-PL" sz="2000" dirty="0" smtClean="0"/>
              <a:t> </a:t>
            </a:r>
            <a:r>
              <a:rPr lang="pl-PL" sz="2000" dirty="0" err="1" smtClean="0"/>
              <a:t>forever</a:t>
            </a:r>
            <a:r>
              <a:rPr lang="pl-PL" sz="2000" dirty="0" smtClean="0"/>
              <a:t>.</a:t>
            </a:r>
          </a:p>
          <a:p>
            <a:endParaRPr lang="pl-PL" sz="2000" dirty="0"/>
          </a:p>
          <a:p>
            <a:pPr algn="r"/>
            <a:r>
              <a:rPr lang="pl-PL" sz="2000" dirty="0" err="1" smtClean="0"/>
              <a:t>Thank</a:t>
            </a:r>
            <a:r>
              <a:rPr lang="pl-PL" sz="2000" dirty="0" smtClean="0"/>
              <a:t> </a:t>
            </a:r>
            <a:r>
              <a:rPr lang="pl-PL" sz="2000" dirty="0" err="1" smtClean="0"/>
              <a:t>you</a:t>
            </a:r>
            <a:r>
              <a:rPr lang="pl-PL" sz="2000" dirty="0" smtClean="0"/>
              <a:t> </a:t>
            </a:r>
            <a:endParaRPr lang="pl-PL" sz="2000" dirty="0"/>
          </a:p>
        </p:txBody>
      </p:sp>
    </p:spTree>
    <p:extLst>
      <p:ext uri="{BB962C8B-B14F-4D97-AF65-F5344CB8AC3E}">
        <p14:creationId xmlns:p14="http://schemas.microsoft.com/office/powerpoint/2010/main" val="24641184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pływ">
  <a:themeElements>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Przepły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rzepły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197</TotalTime>
  <Words>612</Words>
  <Application>Microsoft Office PowerPoint</Application>
  <PresentationFormat>Pokaz na ekranie (4:3)</PresentationFormat>
  <Paragraphs>48</Paragraphs>
  <Slides>8</Slides>
  <Notes>2</Notes>
  <HiddenSlides>0</HiddenSlides>
  <MMClips>0</MMClips>
  <ScaleCrop>false</ScaleCrop>
  <HeadingPairs>
    <vt:vector size="4" baseType="variant">
      <vt:variant>
        <vt:lpstr>Motyw</vt:lpstr>
      </vt:variant>
      <vt:variant>
        <vt:i4>1</vt:i4>
      </vt:variant>
      <vt:variant>
        <vt:lpstr>Tytuły slajdów</vt:lpstr>
      </vt:variant>
      <vt:variant>
        <vt:i4>8</vt:i4>
      </vt:variant>
    </vt:vector>
  </HeadingPairs>
  <TitlesOfParts>
    <vt:vector size="9" baseType="lpstr">
      <vt:lpstr>Przepływ</vt:lpstr>
      <vt:lpstr>In memoriam of Prof. Włodzimierz Walczak</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memoriam of Prof. Włodzimierz WALCZAK</dc:title>
  <dc:creator>Zygmunt</dc:creator>
  <cp:lastModifiedBy>Zygmunt</cp:lastModifiedBy>
  <cp:revision>23</cp:revision>
  <dcterms:created xsi:type="dcterms:W3CDTF">2014-05-25T11:59:55Z</dcterms:created>
  <dcterms:modified xsi:type="dcterms:W3CDTF">2014-05-25T17:09:50Z</dcterms:modified>
</cp:coreProperties>
</file>